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1.xml" ContentType="application/vnd.openxmlformats-officedocument.drawingml.chartshapes+xml"/>
  <Override PartName="/ppt/charts/chart11.xml" ContentType="application/vnd.openxmlformats-officedocument.drawingml.chart+xml"/>
  <Override PartName="/ppt/drawings/drawing2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sldIdLst>
    <p:sldId id="256" r:id="rId4"/>
    <p:sldId id="311" r:id="rId5"/>
    <p:sldId id="304" r:id="rId6"/>
    <p:sldId id="307" r:id="rId7"/>
    <p:sldId id="308" r:id="rId8"/>
    <p:sldId id="312" r:id="rId9"/>
    <p:sldId id="316" r:id="rId10"/>
    <p:sldId id="317" r:id="rId11"/>
    <p:sldId id="309" r:id="rId12"/>
    <p:sldId id="314" r:id="rId13"/>
    <p:sldId id="313" r:id="rId14"/>
    <p:sldId id="315" r:id="rId15"/>
    <p:sldId id="271" r:id="rId16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2880">
          <p15:clr>
            <a:srgbClr val="A4A3A4"/>
          </p15:clr>
        </p15:guide>
        <p15:guide id="3" orient="horz" pos="16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9941"/>
    <a:srgbClr val="A4D1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9" autoAdjust="0"/>
    <p:restoredTop sz="94622" autoAdjust="0"/>
  </p:normalViewPr>
  <p:slideViewPr>
    <p:cSldViewPr>
      <p:cViewPr>
        <p:scale>
          <a:sx n="125" d="100"/>
          <a:sy n="125" d="100"/>
        </p:scale>
        <p:origin x="-1260" y="-3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gnen\Desktop\Prezentacii%202018\Novo%20subvencioniranje\stat%20za%20prez%20za%20subvencii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Ognen\Desktop\Prezentacii%202018\Novo%20subvencioniranje\stat%20za%20prez%20za%20subvencii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Ognen\Desktop\Prezentacii%202018\Novo%20subvencioniranje\stat%20za%20prez%20za%20subvencii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gnen\Desktop\Prezentacii%202018\Novo%20subvencioniranje\stat%20za%20prez%20za%20subvencii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gnen\Desktop\Prezentacii%202018\Novo%20subvencioniranje\stat%20za%20prez%20za%20subvencii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gnen\Desktop\Prezentacii%202018\Novo%20subvencioniranje\stat%20za%20prez%20za%20subvencii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gnen\Desktop\Prezentacii%202018\Novo%20subvencioniranje\stat%20za%20prez%20za%20subvenci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gnen\Desktop\Prezentacii%202018\Novo%20subvencioniranje\stat%20za%20prez%20za%20subvencii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gnen\Desktop\Prezentacii%202018\Novo%20subvencioniranje\stat%20za%20prez%20za%20subvencii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gnen\Desktop\Prezentacii%202018\Novo%20subvencioniranje\stat%20za%20prez%20za%20subvencii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gnen\Desktop\Prezentacii%202018\Novo%20subvencioniranje\stat%20za%20prez%20za%20subvencii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gnen\Desktop\Prezentacii%202018\Novo%20subvencioniranje\Copy%20of%20&#1058;&#1072;&#1073;&#1077;&#1083;&#1072;%202016-2018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gnen\Desktop\Prezentacii%202018\Novo%20subvencioniranje\Copy%20of%20&#1058;&#1072;&#1073;&#1077;&#1083;&#1072;%202016-2018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gnen\Desktop\Prezentacii%202018\Novo%20subvencioniranje\Copy%20of%20&#1058;&#1072;&#1073;&#1077;&#1083;&#1072;%202016-2018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gnen\Desktop\Prezentacii%202018\Novo%20subvencioniranje\stat%20za%20prez%20za%20subvenci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Sheet1!$D$47</c:f>
              <c:strCache>
                <c:ptCount val="1"/>
                <c:pt idx="0">
                  <c:v>Вкупен бр туристи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 lang="en-US" sz="10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Sheet1!$E$46:$G$46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Sheet1!$E$47:$G$47</c:f>
              <c:numCache>
                <c:formatCode>General</c:formatCode>
                <c:ptCount val="3"/>
                <c:pt idx="0">
                  <c:v>510484</c:v>
                </c:pt>
                <c:pt idx="1">
                  <c:v>630592</c:v>
                </c:pt>
                <c:pt idx="2">
                  <c:v>707345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21566080"/>
        <c:axId val="221567232"/>
      </c:barChart>
      <c:catAx>
        <c:axId val="221566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 algn="ctr">
              <a:defRPr lang="en-US"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1567232"/>
        <c:crosses val="autoZero"/>
        <c:auto val="1"/>
        <c:lblAlgn val="ctr"/>
        <c:lblOffset val="100"/>
        <c:noMultiLvlLbl val="0"/>
      </c:catAx>
      <c:valAx>
        <c:axId val="221567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 algn="ctr">
              <a:defRPr lang="en-US" sz="10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156608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lang="en-US" sz="1100" b="0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Sheet1!$G$75</c:f>
              <c:strCache>
                <c:ptCount val="1"/>
                <c:pt idx="0">
                  <c:v>Q1</c:v>
                </c:pt>
              </c:strCache>
            </c:strRef>
          </c:tx>
          <c:invertIfNegative val="0"/>
          <c:val>
            <c:numRef>
              <c:f>Sheet1!$H$75:$I$75</c:f>
              <c:numCache>
                <c:formatCode>General</c:formatCode>
                <c:ptCount val="2"/>
                <c:pt idx="0">
                  <c:v>64.709999999999994</c:v>
                </c:pt>
                <c:pt idx="1">
                  <c:v>87.15</c:v>
                </c:pt>
              </c:numCache>
            </c:numRef>
          </c:val>
        </c:ser>
        <c:ser>
          <c:idx val="1"/>
          <c:order val="1"/>
          <c:tx>
            <c:strRef>
              <c:f>Sheet1!$G$76</c:f>
              <c:strCache>
                <c:ptCount val="1"/>
                <c:pt idx="0">
                  <c:v>Q2</c:v>
                </c:pt>
              </c:strCache>
            </c:strRef>
          </c:tx>
          <c:invertIfNegative val="0"/>
          <c:val>
            <c:numRef>
              <c:f>Sheet1!$H$76:$I$76</c:f>
              <c:numCache>
                <c:formatCode>General</c:formatCode>
                <c:ptCount val="2"/>
                <c:pt idx="0">
                  <c:v>63.27</c:v>
                </c:pt>
                <c:pt idx="1">
                  <c:v>90.62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1718784"/>
        <c:axId val="221728768"/>
      </c:barChart>
      <c:catAx>
        <c:axId val="221718784"/>
        <c:scaling>
          <c:orientation val="minMax"/>
        </c:scaling>
        <c:delete val="1"/>
        <c:axPos val="b"/>
        <c:majorTickMark val="out"/>
        <c:minorTickMark val="none"/>
        <c:tickLblPos val="nextTo"/>
        <c:crossAx val="221728768"/>
        <c:crosses val="autoZero"/>
        <c:auto val="1"/>
        <c:lblAlgn val="ctr"/>
        <c:lblOffset val="100"/>
        <c:noMultiLvlLbl val="0"/>
      </c:catAx>
      <c:valAx>
        <c:axId val="221728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17187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Sheet1!$V$71:$V$75</c:f>
              <c:strCache>
                <c:ptCount val="5"/>
                <c:pt idx="0">
                  <c:v>Полска</c:v>
                </c:pt>
                <c:pt idx="1">
                  <c:v>Србија</c:v>
                </c:pt>
                <c:pt idx="2">
                  <c:v>Турција</c:v>
                </c:pt>
                <c:pt idx="3">
                  <c:v>Холандија</c:v>
                </c:pt>
                <c:pt idx="4">
                  <c:v>Бугарија</c:v>
                </c:pt>
              </c:strCache>
            </c:strRef>
          </c:cat>
          <c:val>
            <c:numRef>
              <c:f>Sheet1!$W$71:$W$75</c:f>
              <c:numCache>
                <c:formatCode>General</c:formatCode>
                <c:ptCount val="5"/>
                <c:pt idx="0">
                  <c:v>3.6</c:v>
                </c:pt>
                <c:pt idx="1">
                  <c:v>1.7</c:v>
                </c:pt>
                <c:pt idx="2">
                  <c:v>1.5</c:v>
                </c:pt>
                <c:pt idx="3">
                  <c:v>4.9000000000000004</c:v>
                </c:pt>
                <c:pt idx="4">
                  <c:v>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1764224"/>
        <c:axId val="221766016"/>
      </c:barChart>
      <c:catAx>
        <c:axId val="2217642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21766016"/>
        <c:crosses val="autoZero"/>
        <c:auto val="1"/>
        <c:lblAlgn val="ctr"/>
        <c:lblOffset val="100"/>
        <c:noMultiLvlLbl val="0"/>
      </c:catAx>
      <c:valAx>
        <c:axId val="2217660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17642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title>
      <c:layout>
        <c:manualLayout>
          <c:xMode val="edge"/>
          <c:yMode val="edge"/>
          <c:x val="0.39217295518073131"/>
          <c:y val="0.11993594901722378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Sheet1!$P$25</c:f>
              <c:strCache>
                <c:ptCount val="1"/>
                <c:pt idx="0">
                  <c:v>Холандија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9"/>
            <c:invertIfNegative val="0"/>
            <c:bubble3D val="0"/>
            <c:spPr>
              <a:solidFill>
                <a:schemeClr val="tx2"/>
              </a:solidFill>
            </c:spPr>
          </c:dPt>
          <c:cat>
            <c:strRef>
              <c:f>Sheet1!$Q$23:$Z$24</c:f>
              <c:strCache>
                <c:ptCount val="9"/>
                <c:pt idx="0">
                  <c:v>2014</c:v>
                </c:pt>
                <c:pt idx="2">
                  <c:v>2015</c:v>
                </c:pt>
                <c:pt idx="4">
                  <c:v>2016</c:v>
                </c:pt>
                <c:pt idx="6">
                  <c:v>2017</c:v>
                </c:pt>
                <c:pt idx="8">
                  <c:v>2018</c:v>
                </c:pt>
              </c:strCache>
            </c:strRef>
          </c:cat>
          <c:val>
            <c:numRef>
              <c:f>Sheet1!$Q$25:$Z$25</c:f>
              <c:numCache>
                <c:formatCode>General</c:formatCode>
                <c:ptCount val="10"/>
                <c:pt idx="0">
                  <c:v>26111</c:v>
                </c:pt>
                <c:pt idx="1">
                  <c:v>128121</c:v>
                </c:pt>
                <c:pt idx="2">
                  <c:v>32217</c:v>
                </c:pt>
                <c:pt idx="3">
                  <c:v>169413</c:v>
                </c:pt>
                <c:pt idx="4">
                  <c:v>23960</c:v>
                </c:pt>
                <c:pt idx="5">
                  <c:v>127535</c:v>
                </c:pt>
                <c:pt idx="6">
                  <c:v>26889</c:v>
                </c:pt>
                <c:pt idx="7">
                  <c:v>141675</c:v>
                </c:pt>
                <c:pt idx="8">
                  <c:v>27918</c:v>
                </c:pt>
                <c:pt idx="9">
                  <c:v>136663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1892992"/>
        <c:axId val="221894528"/>
      </c:barChart>
      <c:catAx>
        <c:axId val="221892992"/>
        <c:scaling>
          <c:orientation val="minMax"/>
        </c:scaling>
        <c:delete val="0"/>
        <c:axPos val="b"/>
        <c:majorTickMark val="out"/>
        <c:minorTickMark val="none"/>
        <c:tickLblPos val="nextTo"/>
        <c:crossAx val="221894528"/>
        <c:crosses val="autoZero"/>
        <c:auto val="1"/>
        <c:lblAlgn val="ctr"/>
        <c:lblOffset val="100"/>
        <c:noMultiLvlLbl val="0"/>
      </c:catAx>
      <c:valAx>
        <c:axId val="2218945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218929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title>
      <c:layout>
        <c:manualLayout>
          <c:xMode val="edge"/>
          <c:yMode val="edge"/>
          <c:x val="0.35001592743382498"/>
          <c:y val="0.18782889543098916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Sheet1!$Y$28</c:f>
              <c:strCache>
                <c:ptCount val="1"/>
                <c:pt idx="0">
                  <c:v>Германија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9"/>
            <c:invertIfNegative val="0"/>
            <c:bubble3D val="0"/>
            <c:spPr>
              <a:solidFill>
                <a:schemeClr val="tx2"/>
              </a:solidFill>
            </c:spPr>
          </c:dPt>
          <c:cat>
            <c:strRef>
              <c:f>Sheet1!$Z$27:$AI$27</c:f>
              <c:strCache>
                <c:ptCount val="9"/>
                <c:pt idx="0">
                  <c:v>2014</c:v>
                </c:pt>
                <c:pt idx="2">
                  <c:v>2015</c:v>
                </c:pt>
                <c:pt idx="4">
                  <c:v>2016</c:v>
                </c:pt>
                <c:pt idx="6">
                  <c:v>2017</c:v>
                </c:pt>
                <c:pt idx="8">
                  <c:v>2018</c:v>
                </c:pt>
              </c:strCache>
            </c:strRef>
          </c:cat>
          <c:val>
            <c:numRef>
              <c:f>Sheet1!$Z$28:$AI$28</c:f>
              <c:numCache>
                <c:formatCode>General</c:formatCode>
                <c:ptCount val="10"/>
                <c:pt idx="0">
                  <c:v>15542</c:v>
                </c:pt>
                <c:pt idx="1">
                  <c:v>33047</c:v>
                </c:pt>
                <c:pt idx="2">
                  <c:v>17939</c:v>
                </c:pt>
                <c:pt idx="3">
                  <c:v>37270</c:v>
                </c:pt>
                <c:pt idx="4">
                  <c:v>17067</c:v>
                </c:pt>
                <c:pt idx="5">
                  <c:v>35979</c:v>
                </c:pt>
                <c:pt idx="6">
                  <c:v>23544</c:v>
                </c:pt>
                <c:pt idx="7">
                  <c:v>46899</c:v>
                </c:pt>
                <c:pt idx="8">
                  <c:v>30173</c:v>
                </c:pt>
                <c:pt idx="9">
                  <c:v>62238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7024256"/>
        <c:axId val="227034240"/>
      </c:barChart>
      <c:catAx>
        <c:axId val="227024256"/>
        <c:scaling>
          <c:orientation val="minMax"/>
        </c:scaling>
        <c:delete val="0"/>
        <c:axPos val="b"/>
        <c:majorTickMark val="out"/>
        <c:minorTickMark val="none"/>
        <c:tickLblPos val="nextTo"/>
        <c:crossAx val="227034240"/>
        <c:crosses val="autoZero"/>
        <c:auto val="1"/>
        <c:lblAlgn val="ctr"/>
        <c:lblOffset val="100"/>
        <c:noMultiLvlLbl val="0"/>
      </c:catAx>
      <c:valAx>
        <c:axId val="2270342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270242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layout>
        <c:manualLayout>
          <c:xMode val="edge"/>
          <c:yMode val="edge"/>
          <c:x val="0.38615179589099152"/>
          <c:y val="0.1759870230967684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Sheet1!$P$47</c:f>
              <c:strCache>
                <c:ptCount val="1"/>
                <c:pt idx="0">
                  <c:v>Полска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9"/>
            <c:invertIfNegative val="0"/>
            <c:bubble3D val="0"/>
            <c:spPr>
              <a:solidFill>
                <a:schemeClr val="tx2"/>
              </a:solidFill>
            </c:spPr>
          </c:dPt>
          <c:cat>
            <c:strRef>
              <c:f>Sheet1!$Q$46:$Z$46</c:f>
              <c:strCache>
                <c:ptCount val="9"/>
                <c:pt idx="0">
                  <c:v>2014</c:v>
                </c:pt>
                <c:pt idx="2">
                  <c:v>2015</c:v>
                </c:pt>
                <c:pt idx="4">
                  <c:v>2016</c:v>
                </c:pt>
                <c:pt idx="6">
                  <c:v>2017</c:v>
                </c:pt>
                <c:pt idx="8">
                  <c:v>2018</c:v>
                </c:pt>
              </c:strCache>
            </c:strRef>
          </c:cat>
          <c:val>
            <c:numRef>
              <c:f>Sheet1!$Q$47:$Z$47</c:f>
              <c:numCache>
                <c:formatCode>General</c:formatCode>
                <c:ptCount val="10"/>
                <c:pt idx="0">
                  <c:v>15972</c:v>
                </c:pt>
                <c:pt idx="1">
                  <c:v>38094</c:v>
                </c:pt>
                <c:pt idx="2">
                  <c:v>17054</c:v>
                </c:pt>
                <c:pt idx="3">
                  <c:v>36126</c:v>
                </c:pt>
                <c:pt idx="4">
                  <c:v>12268</c:v>
                </c:pt>
                <c:pt idx="5">
                  <c:v>29593</c:v>
                </c:pt>
                <c:pt idx="6">
                  <c:v>22281</c:v>
                </c:pt>
                <c:pt idx="7">
                  <c:v>73064</c:v>
                </c:pt>
                <c:pt idx="8">
                  <c:v>34575</c:v>
                </c:pt>
                <c:pt idx="9">
                  <c:v>126613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1782400"/>
        <c:axId val="221783936"/>
      </c:barChart>
      <c:catAx>
        <c:axId val="2217824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 algn="ctr">
              <a:defRPr lang="en-US" sz="10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1783936"/>
        <c:crosses val="autoZero"/>
        <c:auto val="1"/>
        <c:lblAlgn val="ctr"/>
        <c:lblOffset val="100"/>
        <c:noMultiLvlLbl val="0"/>
      </c:catAx>
      <c:valAx>
        <c:axId val="2217839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lang="en-US" sz="10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1782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layout>
        <c:manualLayout>
          <c:xMode val="edge"/>
          <c:yMode val="edge"/>
          <c:x val="0.36250966191507122"/>
          <c:y val="0.1711819601743597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Sheet1!$Y$50</c:f>
              <c:strCache>
                <c:ptCount val="1"/>
                <c:pt idx="0">
                  <c:v>Романија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9"/>
            <c:invertIfNegative val="0"/>
            <c:bubble3D val="0"/>
            <c:spPr>
              <a:solidFill>
                <a:schemeClr val="tx2"/>
              </a:solidFill>
            </c:spPr>
          </c:dPt>
          <c:cat>
            <c:strRef>
              <c:f>Sheet1!$Z$49:$AI$49</c:f>
              <c:strCache>
                <c:ptCount val="9"/>
                <c:pt idx="0">
                  <c:v>2014</c:v>
                </c:pt>
                <c:pt idx="2">
                  <c:v>2015</c:v>
                </c:pt>
                <c:pt idx="4">
                  <c:v>2016</c:v>
                </c:pt>
                <c:pt idx="6">
                  <c:v>2017</c:v>
                </c:pt>
                <c:pt idx="8">
                  <c:v>2018</c:v>
                </c:pt>
              </c:strCache>
            </c:strRef>
          </c:cat>
          <c:val>
            <c:numRef>
              <c:f>Sheet1!$Z$50:$AI$50</c:f>
              <c:numCache>
                <c:formatCode>General</c:formatCode>
                <c:ptCount val="10"/>
                <c:pt idx="0">
                  <c:v>7142</c:v>
                </c:pt>
                <c:pt idx="1">
                  <c:v>20688</c:v>
                </c:pt>
                <c:pt idx="2">
                  <c:v>8070</c:v>
                </c:pt>
                <c:pt idx="3">
                  <c:v>17113</c:v>
                </c:pt>
                <c:pt idx="4">
                  <c:v>9256</c:v>
                </c:pt>
                <c:pt idx="5">
                  <c:v>17128</c:v>
                </c:pt>
                <c:pt idx="6">
                  <c:v>15044</c:v>
                </c:pt>
                <c:pt idx="7">
                  <c:v>27936</c:v>
                </c:pt>
                <c:pt idx="8">
                  <c:v>16727</c:v>
                </c:pt>
                <c:pt idx="9">
                  <c:v>31218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1818240"/>
        <c:axId val="221832320"/>
      </c:barChart>
      <c:catAx>
        <c:axId val="2218182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 algn="ctr">
              <a:defRPr lang="en-US" sz="10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1832320"/>
        <c:crosses val="autoZero"/>
        <c:auto val="1"/>
        <c:lblAlgn val="ctr"/>
        <c:lblOffset val="100"/>
        <c:noMultiLvlLbl val="0"/>
      </c:catAx>
      <c:valAx>
        <c:axId val="2218323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lang="en-US" sz="10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1818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Sheet1!$D$48</c:f>
              <c:strCache>
                <c:ptCount val="1"/>
                <c:pt idx="0">
                  <c:v>Исплатени субвенции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 lang="en-US" sz="10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Sheet1!$E$46:$G$46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Sheet1!$E$48:$G$48</c:f>
              <c:numCache>
                <c:formatCode>General</c:formatCode>
                <c:ptCount val="3"/>
                <c:pt idx="0">
                  <c:v>25371</c:v>
                </c:pt>
                <c:pt idx="1">
                  <c:v>28655</c:v>
                </c:pt>
                <c:pt idx="2">
                  <c:v>37920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22299264"/>
        <c:axId val="222326784"/>
      </c:barChart>
      <c:catAx>
        <c:axId val="222299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 algn="ctr">
              <a:defRPr lang="en-US"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2326784"/>
        <c:crosses val="autoZero"/>
        <c:auto val="1"/>
        <c:lblAlgn val="ctr"/>
        <c:lblOffset val="100"/>
        <c:noMultiLvlLbl val="0"/>
      </c:catAx>
      <c:valAx>
        <c:axId val="222326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 algn="ctr">
              <a:defRPr lang="en-US" sz="10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229926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lang="en-US" sz="1100" b="0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411047176795209"/>
          <c:y val="8.1018518518518517E-2"/>
          <c:w val="0.35683760683760685"/>
          <c:h val="0.77314814814814814"/>
        </c:manualLayout>
      </c:layout>
      <c:pieChart>
        <c:varyColors val="1"/>
        <c:ser>
          <c:idx val="0"/>
          <c:order val="0"/>
          <c:explosion val="8"/>
          <c:dPt>
            <c:idx val="0"/>
            <c:bubble3D val="0"/>
            <c:explosion val="12"/>
          </c:dPt>
          <c:dLbls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Sheet1!$B$2:$B$3</c:f>
              <c:strCache>
                <c:ptCount val="2"/>
                <c:pt idx="0">
                  <c:v>Вкупно туристи</c:v>
                </c:pt>
                <c:pt idx="1">
                  <c:v>Земји од 65 ЕУР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707345</c:v>
                </c:pt>
                <c:pt idx="1">
                  <c:v>203880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lang="en-US" sz="16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lang="en-US" sz="16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20582794939094148"/>
          <c:y val="0.77455453484981041"/>
          <c:w val="0.39246264889965676"/>
          <c:h val="0.2254455969235682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289270596342756E-2"/>
          <c:y val="6.2714873688124131E-2"/>
          <c:w val="0.56218189927367168"/>
          <c:h val="0.72877484329239262"/>
        </c:manualLayout>
      </c:layout>
      <c:pieChart>
        <c:varyColors val="1"/>
        <c:ser>
          <c:idx val="0"/>
          <c:order val="0"/>
          <c:explosion val="25"/>
          <c:dPt>
            <c:idx val="0"/>
            <c:bubble3D val="0"/>
            <c:explosion val="4"/>
          </c:dPt>
          <c:dPt>
            <c:idx val="1"/>
            <c:bubble3D val="0"/>
            <c:explosion val="31"/>
          </c:dPt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Sheet1!$B$25:$B$26</c:f>
              <c:strCache>
                <c:ptCount val="2"/>
                <c:pt idx="0">
                  <c:v>Вкупно туристи</c:v>
                </c:pt>
                <c:pt idx="1">
                  <c:v>Земји од 35 ЕУР</c:v>
                </c:pt>
              </c:strCache>
            </c:strRef>
          </c:cat>
          <c:val>
            <c:numRef>
              <c:f>Sheet1!$C$25:$C$26</c:f>
              <c:numCache>
                <c:formatCode>General</c:formatCode>
                <c:ptCount val="2"/>
                <c:pt idx="0">
                  <c:v>707345</c:v>
                </c:pt>
                <c:pt idx="1">
                  <c:v>67571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lang="en-US" sz="16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lang="en-US" sz="16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21739049928429852"/>
          <c:y val="0.75612395718506831"/>
          <c:w val="0.41871575461019628"/>
          <c:h val="0.2438760428149317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plotArea>
      <c:layout/>
      <c:ofPieChart>
        <c:ofPieType val="bar"/>
        <c:varyColors val="1"/>
        <c:ser>
          <c:idx val="0"/>
          <c:order val="0"/>
          <c:explosion val="25"/>
          <c:dPt>
            <c:idx val="0"/>
            <c:bubble3D val="0"/>
            <c:explosion val="0"/>
          </c:dPt>
          <c:dLbls>
            <c:dLbl>
              <c:idx val="1"/>
              <c:delete val="1"/>
            </c:dLbl>
            <c:dLbl>
              <c:idx val="2"/>
              <c:layout>
                <c:manualLayout>
                  <c:x val="0.10860977907022551"/>
                  <c:y val="1.6726536557666433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Sheet1!$B$35:$B$36</c:f>
              <c:strCache>
                <c:ptCount val="2"/>
                <c:pt idx="0">
                  <c:v>Земји од 25 и 15 ЕУР</c:v>
                </c:pt>
                <c:pt idx="1">
                  <c:v>Останати туристи</c:v>
                </c:pt>
              </c:strCache>
            </c:strRef>
          </c:cat>
          <c:val>
            <c:numRef>
              <c:f>Sheet1!$C$35:$C$36</c:f>
              <c:numCache>
                <c:formatCode>General</c:formatCode>
                <c:ptCount val="2"/>
                <c:pt idx="0">
                  <c:v>707345</c:v>
                </c:pt>
                <c:pt idx="1">
                  <c:v>435894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gapWidth val="100"/>
        <c:secondPieSize val="75"/>
        <c:serLines/>
      </c:ofPieChart>
    </c:plotArea>
    <c:legend>
      <c:legendPos val="r"/>
      <c:layout>
        <c:manualLayout>
          <c:xMode val="edge"/>
          <c:yMode val="edge"/>
          <c:x val="0.13558805728294276"/>
          <c:y val="0.73089594983273465"/>
          <c:w val="0.48572845438058115"/>
          <c:h val="0.26043015456401281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>
        <c:manualLayout>
          <c:xMode val="edge"/>
          <c:yMode val="edge"/>
          <c:x val="0.25007001536866275"/>
          <c:y val="0.1139608111856166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754352580927386"/>
          <c:y val="0.23770231846019246"/>
          <c:w val="0.39170166229221348"/>
          <c:h val="0.65283610382035584"/>
        </c:manualLayout>
      </c:layout>
      <c:pieChart>
        <c:varyColors val="1"/>
        <c:ser>
          <c:idx val="0"/>
          <c:order val="0"/>
          <c:tx>
            <c:strRef>
              <c:f>Sheet1!$N$10</c:f>
              <c:strCache>
                <c:ptCount val="1"/>
                <c:pt idx="0">
                  <c:v>2016</c:v>
                </c:pt>
              </c:strCache>
            </c:strRef>
          </c:tx>
          <c:dPt>
            <c:idx val="0"/>
            <c:bubble3D val="0"/>
            <c:explosion val="14"/>
          </c:dPt>
          <c:dLbls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Sheet1!$M$11:$M$12</c:f>
              <c:strCache>
                <c:ptCount val="2"/>
                <c:pt idx="0">
                  <c:v>65 ЕУР</c:v>
                </c:pt>
                <c:pt idx="1">
                  <c:v>25-10 ЕУР</c:v>
                </c:pt>
              </c:strCache>
            </c:strRef>
          </c:cat>
          <c:val>
            <c:numRef>
              <c:f>Sheet1!$N$11:$N$12</c:f>
              <c:numCache>
                <c:formatCode>General</c:formatCode>
                <c:ptCount val="2"/>
                <c:pt idx="0">
                  <c:v>13970</c:v>
                </c:pt>
                <c:pt idx="1">
                  <c:v>11375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6636089238845144"/>
          <c:y val="0.36566637503645377"/>
          <c:w val="0.31419466316710409"/>
          <c:h val="0.25466243802857974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>
        <c:manualLayout>
          <c:xMode val="edge"/>
          <c:yMode val="edge"/>
          <c:x val="0.40864916659844935"/>
          <c:y val="9.2339262748613524E-2"/>
        </c:manualLayout>
      </c:layout>
      <c:overlay val="0"/>
      <c:txPr>
        <a:bodyPr/>
        <a:lstStyle/>
        <a:p>
          <a:pPr algn="ctr" rtl="0">
            <a:defRPr lang="en-US" sz="1800" b="1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Sheet1!$Q$10</c:f>
              <c:strCache>
                <c:ptCount val="1"/>
                <c:pt idx="0">
                  <c:v>2017</c:v>
                </c:pt>
              </c:strCache>
            </c:strRef>
          </c:tx>
          <c:dPt>
            <c:idx val="0"/>
            <c:bubble3D val="0"/>
            <c:explosion val="14"/>
          </c:dPt>
          <c:dLbls>
            <c:txPr>
              <a:bodyPr/>
              <a:lstStyle/>
              <a:p>
                <a:pPr algn="ctr">
                  <a:defRPr lang="en-US" sz="18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Sheet1!$P$11:$P$12</c:f>
              <c:strCache>
                <c:ptCount val="2"/>
                <c:pt idx="0">
                  <c:v>65 ЕУР</c:v>
                </c:pt>
                <c:pt idx="1">
                  <c:v>25-10 ЕУР</c:v>
                </c:pt>
              </c:strCache>
            </c:strRef>
          </c:cat>
          <c:val>
            <c:numRef>
              <c:f>Sheet1!$Q$11:$Q$12</c:f>
              <c:numCache>
                <c:formatCode>General</c:formatCode>
                <c:ptCount val="2"/>
                <c:pt idx="0">
                  <c:v>15787</c:v>
                </c:pt>
                <c:pt idx="1">
                  <c:v>10830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9924168962322999"/>
          <c:y val="0.45428438399268484"/>
          <c:w val="0.27907970024602979"/>
          <c:h val="0.22930673963908238"/>
        </c:manualLayout>
      </c:layout>
      <c:overlay val="0"/>
      <c:txPr>
        <a:bodyPr/>
        <a:lstStyle/>
        <a:p>
          <a:pPr>
            <a:defRPr lang="en-US" sz="1400" b="1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>
        <c:manualLayout>
          <c:xMode val="edge"/>
          <c:yMode val="edge"/>
          <c:x val="0.42739880371347277"/>
          <c:y val="9.3416616475246975E-2"/>
        </c:manualLayout>
      </c:layout>
      <c:overlay val="0"/>
      <c:txPr>
        <a:bodyPr/>
        <a:lstStyle/>
        <a:p>
          <a:pPr algn="ctr" rtl="0">
            <a:defRPr lang="en-US" sz="1800" b="1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Sheet1!$T$10</c:f>
              <c:strCache>
                <c:ptCount val="1"/>
                <c:pt idx="0">
                  <c:v>2018</c:v>
                </c:pt>
              </c:strCache>
            </c:strRef>
          </c:tx>
          <c:dPt>
            <c:idx val="0"/>
            <c:bubble3D val="0"/>
            <c:explosion val="13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</c:spPr>
          </c:dPt>
          <c:dPt>
            <c:idx val="2"/>
            <c:bubble3D val="0"/>
            <c:explosion val="9"/>
          </c:dPt>
          <c:dLbls>
            <c:txPr>
              <a:bodyPr/>
              <a:lstStyle/>
              <a:p>
                <a:pPr algn="ctr">
                  <a:defRPr lang="en-US" sz="18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Sheet1!$S$11:$S$13</c:f>
              <c:strCache>
                <c:ptCount val="3"/>
                <c:pt idx="0">
                  <c:v>65 ЕУР</c:v>
                </c:pt>
                <c:pt idx="1">
                  <c:v>35 ЕУР</c:v>
                </c:pt>
                <c:pt idx="2">
                  <c:v>25-10 ЕУР</c:v>
                </c:pt>
              </c:strCache>
            </c:strRef>
          </c:cat>
          <c:val>
            <c:numRef>
              <c:f>Sheet1!$T$11:$T$13</c:f>
              <c:numCache>
                <c:formatCode>General</c:formatCode>
                <c:ptCount val="3"/>
                <c:pt idx="0">
                  <c:v>14595</c:v>
                </c:pt>
                <c:pt idx="1">
                  <c:v>7198</c:v>
                </c:pt>
                <c:pt idx="2">
                  <c:v>11384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8075920579866669"/>
          <c:y val="0.43236662928271274"/>
          <c:w val="0.28735851211863173"/>
          <c:h val="0.35416363787409916"/>
        </c:manualLayout>
      </c:layout>
      <c:overlay val="0"/>
      <c:txPr>
        <a:bodyPr/>
        <a:lstStyle/>
        <a:p>
          <a:pPr>
            <a:defRPr lang="en-US" sz="1400" b="1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2">
                <a:lumMod val="75000"/>
              </a:schemeClr>
            </a:solidFill>
          </c:spPr>
          <c:invertIfNegative val="0"/>
          <c:val>
            <c:numRef>
              <c:f>Sheet1!$C$76:$C$78</c:f>
              <c:numCache>
                <c:formatCode>General</c:formatCode>
                <c:ptCount val="3"/>
                <c:pt idx="0">
                  <c:v>279.8</c:v>
                </c:pt>
                <c:pt idx="1">
                  <c:v>327.05</c:v>
                </c:pt>
                <c:pt idx="2">
                  <c:v>381.55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1692672"/>
        <c:axId val="221694208"/>
      </c:barChart>
      <c:catAx>
        <c:axId val="221692672"/>
        <c:scaling>
          <c:orientation val="minMax"/>
        </c:scaling>
        <c:delete val="1"/>
        <c:axPos val="b"/>
        <c:majorTickMark val="out"/>
        <c:minorTickMark val="none"/>
        <c:tickLblPos val="nextTo"/>
        <c:crossAx val="221694208"/>
        <c:crosses val="autoZero"/>
        <c:auto val="1"/>
        <c:lblAlgn val="ctr"/>
        <c:lblOffset val="100"/>
        <c:noMultiLvlLbl val="0"/>
      </c:catAx>
      <c:valAx>
        <c:axId val="2216942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1692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0.19539</cdr:x>
      <cdr:y>0.40484</cdr:y>
    </cdr:from>
    <cdr:to>
      <cdr:x>0.44939</cdr:x>
      <cdr:y>0.52826</cdr:y>
    </cdr:to>
    <cdr:sp macro="" textlink="">
      <cdr:nvSpPr>
        <cdr:cNvPr id="2" name="TextBox 11"/>
        <cdr:cNvSpPr txBox="1"/>
      </cdr:nvSpPr>
      <cdr:spPr>
        <a:xfrm xmlns:a="http://schemas.openxmlformats.org/drawingml/2006/main">
          <a:off x="720080" y="1110570"/>
          <a:ext cx="936104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ko-KR"/>
          </a:defPPr>
          <a:lvl1pPr marL="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/>
            <a:t>Q1  </a:t>
          </a:r>
          <a:r>
            <a:rPr lang="mk-MK" sz="1600" b="1" dirty="0" smtClean="0"/>
            <a:t> </a:t>
          </a:r>
          <a:r>
            <a:rPr lang="en-US" sz="1600" b="1" dirty="0" smtClean="0"/>
            <a:t>Q2</a:t>
          </a:r>
          <a:endParaRPr lang="en-US" sz="2000" b="1" dirty="0"/>
        </a:p>
      </cdr:txBody>
    </cdr:sp>
  </cdr:relSizeAnchor>
  <cdr:relSizeAnchor xmlns:cdr="http://schemas.openxmlformats.org/drawingml/2006/chartDrawing">
    <cdr:from>
      <cdr:x>0.66432</cdr:x>
      <cdr:y>0.83405</cdr:y>
    </cdr:from>
    <cdr:to>
      <cdr:x>0.84017</cdr:x>
      <cdr:y>0.95746</cdr:y>
    </cdr:to>
    <cdr:sp macro="" textlink="">
      <cdr:nvSpPr>
        <cdr:cNvPr id="3" name="TextBox 11"/>
        <cdr:cNvSpPr txBox="1"/>
      </cdr:nvSpPr>
      <cdr:spPr>
        <a:xfrm xmlns:a="http://schemas.openxmlformats.org/drawingml/2006/main">
          <a:off x="2448272" y="2287959"/>
          <a:ext cx="648072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mk-MK" sz="1600" b="1" dirty="0" smtClean="0"/>
            <a:t>201</a:t>
          </a:r>
          <a:r>
            <a:rPr lang="en-US" sz="1600" b="1" dirty="0" smtClean="0"/>
            <a:t>9</a:t>
          </a:r>
          <a:endParaRPr lang="en-US" sz="2000" b="1" dirty="0"/>
        </a:p>
      </cdr:txBody>
    </cdr:sp>
  </cdr:relSizeAnchor>
  <cdr:relSizeAnchor xmlns:cdr="http://schemas.openxmlformats.org/drawingml/2006/chartDrawing">
    <cdr:from>
      <cdr:x>0.23447</cdr:x>
      <cdr:y>0.83405</cdr:y>
    </cdr:from>
    <cdr:to>
      <cdr:x>0.41031</cdr:x>
      <cdr:y>0.95746</cdr:y>
    </cdr:to>
    <cdr:sp macro="" textlink="">
      <cdr:nvSpPr>
        <cdr:cNvPr id="4" name="TextBox 11"/>
        <cdr:cNvSpPr txBox="1"/>
      </cdr:nvSpPr>
      <cdr:spPr>
        <a:xfrm xmlns:a="http://schemas.openxmlformats.org/drawingml/2006/main">
          <a:off x="864096" y="2287959"/>
          <a:ext cx="648072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mk-MK" sz="1600" b="1" dirty="0" smtClean="0"/>
            <a:t>2018</a:t>
          </a:r>
          <a:endParaRPr lang="en-US" sz="20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0.27984</cdr:x>
      <cdr:y>0.65844</cdr:y>
    </cdr:from>
    <cdr:to>
      <cdr:x>0.36626</cdr:x>
      <cdr:y>0.75519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1632182" y="2304256"/>
          <a:ext cx="504056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ko-KR"/>
          </a:defPPr>
          <a:lvl1pPr marL="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>
              <a:solidFill>
                <a:schemeClr val="bg1"/>
              </a:solidFill>
            </a:rPr>
            <a:t>1.7</a:t>
          </a:r>
          <a:endParaRPr lang="en-US" sz="20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0.46503</cdr:x>
      <cdr:y>0.67902</cdr:y>
    </cdr:from>
    <cdr:to>
      <cdr:x>0.55145</cdr:x>
      <cdr:y>0.77576</cdr:y>
    </cdr:to>
    <cdr:sp macro="" textlink="">
      <cdr:nvSpPr>
        <cdr:cNvPr id="3" name="TextBox 7"/>
        <cdr:cNvSpPr txBox="1"/>
      </cdr:nvSpPr>
      <cdr:spPr>
        <a:xfrm xmlns:a="http://schemas.openxmlformats.org/drawingml/2006/main">
          <a:off x="2712302" y="2376264"/>
          <a:ext cx="504056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ko-KR"/>
          </a:defPPr>
          <a:lvl1pPr marL="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>
              <a:solidFill>
                <a:schemeClr val="bg1"/>
              </a:solidFill>
            </a:rPr>
            <a:t>1.5</a:t>
          </a:r>
          <a:endParaRPr lang="en-US" sz="20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0.65021</cdr:x>
      <cdr:y>0.18519</cdr:y>
    </cdr:from>
    <cdr:to>
      <cdr:x>0.73663</cdr:x>
      <cdr:y>0.28193</cdr:y>
    </cdr:to>
    <cdr:sp macro="" textlink="">
      <cdr:nvSpPr>
        <cdr:cNvPr id="4" name="TextBox 7"/>
        <cdr:cNvSpPr txBox="1"/>
      </cdr:nvSpPr>
      <cdr:spPr>
        <a:xfrm xmlns:a="http://schemas.openxmlformats.org/drawingml/2006/main">
          <a:off x="3792422" y="648072"/>
          <a:ext cx="504056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>
              <a:solidFill>
                <a:schemeClr val="bg1"/>
              </a:solidFill>
            </a:rPr>
            <a:t>4.9</a:t>
          </a:r>
          <a:endParaRPr lang="en-US" sz="20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0.84775</cdr:x>
      <cdr:y>0.65844</cdr:y>
    </cdr:from>
    <cdr:to>
      <cdr:x>0.98355</cdr:x>
      <cdr:y>0.75519</cdr:y>
    </cdr:to>
    <cdr:sp macro="" textlink="">
      <cdr:nvSpPr>
        <cdr:cNvPr id="5" name="TextBox 7"/>
        <cdr:cNvSpPr txBox="1"/>
      </cdr:nvSpPr>
      <cdr:spPr>
        <a:xfrm xmlns:a="http://schemas.openxmlformats.org/drawingml/2006/main">
          <a:off x="4944550" y="2304256"/>
          <a:ext cx="792088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>
              <a:solidFill>
                <a:schemeClr val="bg1"/>
              </a:solidFill>
            </a:rPr>
            <a:t>1.7</a:t>
          </a:r>
          <a:endParaRPr lang="en-US" sz="2000" b="1" dirty="0">
            <a:solidFill>
              <a:schemeClr val="bg1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723878"/>
            <a:ext cx="9144000" cy="51754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241422"/>
            <a:ext cx="9144000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b="1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  <p:pic>
        <p:nvPicPr>
          <p:cNvPr id="1027" name="Picture 3" descr="G:\002-KIMS BUSINESS\007-02-Googleslidesppt\02-GSppt-Contents-Kim\20170429\07-\item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442" y="310690"/>
            <a:ext cx="6414918" cy="325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 userDrawn="1"/>
        </p:nvGrpSpPr>
        <p:grpSpPr>
          <a:xfrm>
            <a:off x="2366" y="5048249"/>
            <a:ext cx="9141634" cy="105933"/>
            <a:chOff x="2267744" y="4865360"/>
            <a:chExt cx="8064896" cy="154663"/>
          </a:xfrm>
        </p:grpSpPr>
        <p:sp>
          <p:nvSpPr>
            <p:cNvPr id="2" name="Rectangle 1"/>
            <p:cNvSpPr/>
            <p:nvPr userDrawn="1"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798" y="1079005"/>
            <a:ext cx="3373328" cy="408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516216" y="1217153"/>
            <a:ext cx="1945465" cy="30051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30" name="Group 2">
            <a:extLst>
              <a:ext uri="{FF2B5EF4-FFF2-40B4-BE49-F238E27FC236}">
                <a16:creationId xmlns:a16="http://schemas.microsoft.com/office/drawing/2014/main" xmlns="" id="{8B87355E-D241-4F84-8E34-F12EFC8C5311}"/>
              </a:ext>
            </a:extLst>
          </p:cNvPr>
          <p:cNvGrpSpPr/>
          <p:nvPr userDrawn="1"/>
        </p:nvGrpSpPr>
        <p:grpSpPr>
          <a:xfrm>
            <a:off x="2366" y="5048249"/>
            <a:ext cx="9141634" cy="105933"/>
            <a:chOff x="2267744" y="4865360"/>
            <a:chExt cx="8064896" cy="154663"/>
          </a:xfrm>
        </p:grpSpPr>
        <p:sp>
          <p:nvSpPr>
            <p:cNvPr id="31" name="Rectangle 1">
              <a:extLst>
                <a:ext uri="{FF2B5EF4-FFF2-40B4-BE49-F238E27FC236}">
                  <a16:creationId xmlns:a16="http://schemas.microsoft.com/office/drawing/2014/main" xmlns="" id="{8A80B83A-8DB6-4419-B9E6-5F4B7AD8250B}"/>
                </a:ext>
              </a:extLst>
            </p:cNvPr>
            <p:cNvSpPr/>
            <p:nvPr userDrawn="1"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6">
              <a:extLst>
                <a:ext uri="{FF2B5EF4-FFF2-40B4-BE49-F238E27FC236}">
                  <a16:creationId xmlns:a16="http://schemas.microsoft.com/office/drawing/2014/main" xmlns="" id="{43C72C95-08A5-4AE8-AA2B-7F0F1D15237D}"/>
                </a:ext>
              </a:extLst>
            </p:cNvPr>
            <p:cNvSpPr/>
            <p:nvPr userDrawn="1"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7">
              <a:extLst>
                <a:ext uri="{FF2B5EF4-FFF2-40B4-BE49-F238E27FC236}">
                  <a16:creationId xmlns:a16="http://schemas.microsoft.com/office/drawing/2014/main" xmlns="" id="{F744013E-0792-4E51-B21F-CE2E88A9BDF0}"/>
                </a:ext>
              </a:extLst>
            </p:cNvPr>
            <p:cNvSpPr/>
            <p:nvPr userDrawn="1"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8">
              <a:extLst>
                <a:ext uri="{FF2B5EF4-FFF2-40B4-BE49-F238E27FC236}">
                  <a16:creationId xmlns:a16="http://schemas.microsoft.com/office/drawing/2014/main" xmlns="" id="{5048D8BC-6BEB-40DA-A91D-AE076BF3D670}"/>
                </a:ext>
              </a:extLst>
            </p:cNvPr>
            <p:cNvSpPr/>
            <p:nvPr userDrawn="1"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11">
              <a:extLst>
                <a:ext uri="{FF2B5EF4-FFF2-40B4-BE49-F238E27FC236}">
                  <a16:creationId xmlns:a16="http://schemas.microsoft.com/office/drawing/2014/main" xmlns="" id="{80C6D9FC-EAE8-4EFC-AD4C-7A54C93E55DE}"/>
                </a:ext>
              </a:extLst>
            </p:cNvPr>
            <p:cNvSpPr/>
            <p:nvPr userDrawn="1"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12">
              <a:extLst>
                <a:ext uri="{FF2B5EF4-FFF2-40B4-BE49-F238E27FC236}">
                  <a16:creationId xmlns:a16="http://schemas.microsoft.com/office/drawing/2014/main" xmlns="" id="{8CA4EF62-C0AE-487F-99C8-557E9C34CF58}"/>
                </a:ext>
              </a:extLst>
            </p:cNvPr>
            <p:cNvSpPr/>
            <p:nvPr userDrawn="1"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13">
              <a:extLst>
                <a:ext uri="{FF2B5EF4-FFF2-40B4-BE49-F238E27FC236}">
                  <a16:creationId xmlns:a16="http://schemas.microsoft.com/office/drawing/2014/main" xmlns="" id="{C99470B5-F69C-47A6-A008-A055BC5A021B}"/>
                </a:ext>
              </a:extLst>
            </p:cNvPr>
            <p:cNvSpPr/>
            <p:nvPr userDrawn="1"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14">
              <a:extLst>
                <a:ext uri="{FF2B5EF4-FFF2-40B4-BE49-F238E27FC236}">
                  <a16:creationId xmlns:a16="http://schemas.microsoft.com/office/drawing/2014/main" xmlns="" id="{0B0E86D1-5B0C-4381-A5AE-15D3B0AA4D84}"/>
                </a:ext>
              </a:extLst>
            </p:cNvPr>
            <p:cNvSpPr/>
            <p:nvPr userDrawn="1"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15">
              <a:extLst>
                <a:ext uri="{FF2B5EF4-FFF2-40B4-BE49-F238E27FC236}">
                  <a16:creationId xmlns:a16="http://schemas.microsoft.com/office/drawing/2014/main" xmlns="" id="{87B717A4-B04E-47EF-9C2D-21FC12E3AC70}"/>
                </a:ext>
              </a:extLst>
            </p:cNvPr>
            <p:cNvSpPr/>
            <p:nvPr userDrawn="1"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16">
              <a:extLst>
                <a:ext uri="{FF2B5EF4-FFF2-40B4-BE49-F238E27FC236}">
                  <a16:creationId xmlns:a16="http://schemas.microsoft.com/office/drawing/2014/main" xmlns="" id="{08993359-6EE8-4F9B-A1B6-07CADFE356A7}"/>
                </a:ext>
              </a:extLst>
            </p:cNvPr>
            <p:cNvSpPr/>
            <p:nvPr userDrawn="1"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17">
              <a:extLst>
                <a:ext uri="{FF2B5EF4-FFF2-40B4-BE49-F238E27FC236}">
                  <a16:creationId xmlns:a16="http://schemas.microsoft.com/office/drawing/2014/main" xmlns="" id="{28BBF0BD-20A1-4BE9-8F51-98ACCA87025F}"/>
                </a:ext>
              </a:extLst>
            </p:cNvPr>
            <p:cNvSpPr/>
            <p:nvPr userDrawn="1"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18">
              <a:extLst>
                <a:ext uri="{FF2B5EF4-FFF2-40B4-BE49-F238E27FC236}">
                  <a16:creationId xmlns:a16="http://schemas.microsoft.com/office/drawing/2014/main" xmlns="" id="{E5999C32-E7D0-45EA-9ED9-5C3EBEF6D1A2}"/>
                </a:ext>
              </a:extLst>
            </p:cNvPr>
            <p:cNvSpPr/>
            <p:nvPr userDrawn="1"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19">
              <a:extLst>
                <a:ext uri="{FF2B5EF4-FFF2-40B4-BE49-F238E27FC236}">
                  <a16:creationId xmlns:a16="http://schemas.microsoft.com/office/drawing/2014/main" xmlns="" id="{493FEA4D-D2EC-42FF-815F-E1C62644F9D6}"/>
                </a:ext>
              </a:extLst>
            </p:cNvPr>
            <p:cNvSpPr/>
            <p:nvPr userDrawn="1"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0">
              <a:extLst>
                <a:ext uri="{FF2B5EF4-FFF2-40B4-BE49-F238E27FC236}">
                  <a16:creationId xmlns:a16="http://schemas.microsoft.com/office/drawing/2014/main" xmlns="" id="{DD68CD7F-C635-4A31-91AE-B21DDAD2D667}"/>
                </a:ext>
              </a:extLst>
            </p:cNvPr>
            <p:cNvSpPr/>
            <p:nvPr userDrawn="1"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21">
              <a:extLst>
                <a:ext uri="{FF2B5EF4-FFF2-40B4-BE49-F238E27FC236}">
                  <a16:creationId xmlns:a16="http://schemas.microsoft.com/office/drawing/2014/main" xmlns="" id="{7EBF13E9-9DF3-4DA7-870E-B2463BDBB2FD}"/>
                </a:ext>
              </a:extLst>
            </p:cNvPr>
            <p:cNvSpPr/>
            <p:nvPr userDrawn="1"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22">
              <a:extLst>
                <a:ext uri="{FF2B5EF4-FFF2-40B4-BE49-F238E27FC236}">
                  <a16:creationId xmlns:a16="http://schemas.microsoft.com/office/drawing/2014/main" xmlns="" id="{DFA2D170-A948-4315-9FB0-2033E3DE34DA}"/>
                </a:ext>
              </a:extLst>
            </p:cNvPr>
            <p:cNvSpPr/>
            <p:nvPr userDrawn="1"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7361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107504" y="123478"/>
            <a:ext cx="8928992" cy="489654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548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7155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755" y="1131590"/>
            <a:ext cx="3312368" cy="294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154419" y="1237310"/>
            <a:ext cx="3043041" cy="18420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7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171" y="1117462"/>
            <a:ext cx="3312368" cy="294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898835" y="1223182"/>
            <a:ext cx="3043041" cy="18420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3647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4572000" cy="171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572000" y="1715444"/>
            <a:ext cx="4572000" cy="171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0" y="3433500"/>
            <a:ext cx="4572000" cy="171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71326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923928" y="0"/>
            <a:ext cx="5220072" cy="31478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1560" y="2787774"/>
            <a:ext cx="288032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32264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9144000" cy="32918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36079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2525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그림 개체 틀 14">
            <a:extLst>
              <a:ext uri="{FF2B5EF4-FFF2-40B4-BE49-F238E27FC236}">
                <a16:creationId xmlns:a16="http://schemas.microsoft.com/office/drawing/2014/main" xmlns="" id="{9ECFE99B-B579-4A3C-A87A-75084AC09EE1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4499992" cy="2499742"/>
          </a:xfrm>
          <a:custGeom>
            <a:avLst/>
            <a:gdLst>
              <a:gd name="connsiteX0" fmla="*/ 0 w 4499992"/>
              <a:gd name="connsiteY0" fmla="*/ 0 h 2499742"/>
              <a:gd name="connsiteX1" fmla="*/ 4499992 w 4499992"/>
              <a:gd name="connsiteY1" fmla="*/ 0 h 2499742"/>
              <a:gd name="connsiteX2" fmla="*/ 4499992 w 4499992"/>
              <a:gd name="connsiteY2" fmla="*/ 1368152 h 2499742"/>
              <a:gd name="connsiteX3" fmla="*/ 3372247 w 4499992"/>
              <a:gd name="connsiteY3" fmla="*/ 1368152 h 2499742"/>
              <a:gd name="connsiteX4" fmla="*/ 3372247 w 4499992"/>
              <a:gd name="connsiteY4" fmla="*/ 2499742 h 2499742"/>
              <a:gd name="connsiteX5" fmla="*/ 0 w 4499992"/>
              <a:gd name="connsiteY5" fmla="*/ 2499742 h 249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9992" h="2499742">
                <a:moveTo>
                  <a:pt x="0" y="0"/>
                </a:moveTo>
                <a:lnTo>
                  <a:pt x="4499992" y="0"/>
                </a:lnTo>
                <a:lnTo>
                  <a:pt x="4499992" y="1368152"/>
                </a:lnTo>
                <a:lnTo>
                  <a:pt x="3372247" y="1368152"/>
                </a:lnTo>
                <a:lnTo>
                  <a:pt x="3372247" y="2499742"/>
                </a:lnTo>
                <a:lnTo>
                  <a:pt x="0" y="24997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그림 개체 틀 13">
            <a:extLst>
              <a:ext uri="{FF2B5EF4-FFF2-40B4-BE49-F238E27FC236}">
                <a16:creationId xmlns:a16="http://schemas.microsoft.com/office/drawing/2014/main" xmlns="" id="{F4858D0D-29DA-4F26-AF18-C0DEB17ABC84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4644008" y="0"/>
            <a:ext cx="4499992" cy="2499742"/>
          </a:xfrm>
          <a:custGeom>
            <a:avLst/>
            <a:gdLst>
              <a:gd name="connsiteX0" fmla="*/ 0 w 4499992"/>
              <a:gd name="connsiteY0" fmla="*/ 0 h 2499742"/>
              <a:gd name="connsiteX1" fmla="*/ 4499992 w 4499992"/>
              <a:gd name="connsiteY1" fmla="*/ 0 h 2499742"/>
              <a:gd name="connsiteX2" fmla="*/ 4499992 w 4499992"/>
              <a:gd name="connsiteY2" fmla="*/ 2499742 h 2499742"/>
              <a:gd name="connsiteX3" fmla="*/ 1137667 w 4499992"/>
              <a:gd name="connsiteY3" fmla="*/ 2499742 h 2499742"/>
              <a:gd name="connsiteX4" fmla="*/ 1137667 w 4499992"/>
              <a:gd name="connsiteY4" fmla="*/ 1368152 h 2499742"/>
              <a:gd name="connsiteX5" fmla="*/ 0 w 4499992"/>
              <a:gd name="connsiteY5" fmla="*/ 1368152 h 249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9992" h="2499742">
                <a:moveTo>
                  <a:pt x="0" y="0"/>
                </a:moveTo>
                <a:lnTo>
                  <a:pt x="4499992" y="0"/>
                </a:lnTo>
                <a:lnTo>
                  <a:pt x="4499992" y="2499742"/>
                </a:lnTo>
                <a:lnTo>
                  <a:pt x="1137667" y="2499742"/>
                </a:lnTo>
                <a:lnTo>
                  <a:pt x="1137667" y="1368152"/>
                </a:lnTo>
                <a:lnTo>
                  <a:pt x="0" y="136815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그림 개체 틀 12">
            <a:extLst>
              <a:ext uri="{FF2B5EF4-FFF2-40B4-BE49-F238E27FC236}">
                <a16:creationId xmlns:a16="http://schemas.microsoft.com/office/drawing/2014/main" xmlns="" id="{400095AA-D917-4540-B014-EEDB5478D0D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644008" y="2643759"/>
            <a:ext cx="4499992" cy="2499742"/>
          </a:xfrm>
          <a:custGeom>
            <a:avLst/>
            <a:gdLst>
              <a:gd name="connsiteX0" fmla="*/ 1137667 w 4499992"/>
              <a:gd name="connsiteY0" fmla="*/ 0 h 2499742"/>
              <a:gd name="connsiteX1" fmla="*/ 4499992 w 4499992"/>
              <a:gd name="connsiteY1" fmla="*/ 0 h 2499742"/>
              <a:gd name="connsiteX2" fmla="*/ 4499992 w 4499992"/>
              <a:gd name="connsiteY2" fmla="*/ 2499742 h 2499742"/>
              <a:gd name="connsiteX3" fmla="*/ 0 w 4499992"/>
              <a:gd name="connsiteY3" fmla="*/ 2499742 h 2499742"/>
              <a:gd name="connsiteX4" fmla="*/ 0 w 4499992"/>
              <a:gd name="connsiteY4" fmla="*/ 1118616 h 2499742"/>
              <a:gd name="connsiteX5" fmla="*/ 1137667 w 4499992"/>
              <a:gd name="connsiteY5" fmla="*/ 1118616 h 249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9992" h="2499742">
                <a:moveTo>
                  <a:pt x="1137667" y="0"/>
                </a:moveTo>
                <a:lnTo>
                  <a:pt x="4499992" y="0"/>
                </a:lnTo>
                <a:lnTo>
                  <a:pt x="4499992" y="2499742"/>
                </a:lnTo>
                <a:lnTo>
                  <a:pt x="0" y="2499742"/>
                </a:lnTo>
                <a:lnTo>
                  <a:pt x="0" y="1118616"/>
                </a:lnTo>
                <a:lnTo>
                  <a:pt x="1137667" y="111861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그림 개체 틀 15">
            <a:extLst>
              <a:ext uri="{FF2B5EF4-FFF2-40B4-BE49-F238E27FC236}">
                <a16:creationId xmlns:a16="http://schemas.microsoft.com/office/drawing/2014/main" xmlns="" id="{E797F658-C176-47C2-AEB4-F20B23921179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0" y="2643759"/>
            <a:ext cx="4499992" cy="2499742"/>
          </a:xfrm>
          <a:custGeom>
            <a:avLst/>
            <a:gdLst>
              <a:gd name="connsiteX0" fmla="*/ 0 w 4499992"/>
              <a:gd name="connsiteY0" fmla="*/ 0 h 2499742"/>
              <a:gd name="connsiteX1" fmla="*/ 3372247 w 4499992"/>
              <a:gd name="connsiteY1" fmla="*/ 0 h 2499742"/>
              <a:gd name="connsiteX2" fmla="*/ 3372247 w 4499992"/>
              <a:gd name="connsiteY2" fmla="*/ 1118616 h 2499742"/>
              <a:gd name="connsiteX3" fmla="*/ 4499992 w 4499992"/>
              <a:gd name="connsiteY3" fmla="*/ 1118616 h 2499742"/>
              <a:gd name="connsiteX4" fmla="*/ 4499992 w 4499992"/>
              <a:gd name="connsiteY4" fmla="*/ 2499742 h 2499742"/>
              <a:gd name="connsiteX5" fmla="*/ 0 w 4499992"/>
              <a:gd name="connsiteY5" fmla="*/ 2499742 h 249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9992" h="2499742">
                <a:moveTo>
                  <a:pt x="0" y="0"/>
                </a:moveTo>
                <a:lnTo>
                  <a:pt x="3372247" y="0"/>
                </a:lnTo>
                <a:lnTo>
                  <a:pt x="3372247" y="1118616"/>
                </a:lnTo>
                <a:lnTo>
                  <a:pt x="4499992" y="1118616"/>
                </a:lnTo>
                <a:lnTo>
                  <a:pt x="4499992" y="2499742"/>
                </a:lnTo>
                <a:lnTo>
                  <a:pt x="0" y="24997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4550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491880" y="2571750"/>
            <a:ext cx="2160240" cy="2571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652120" y="2571750"/>
            <a:ext cx="349188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0" y="2561481"/>
            <a:ext cx="1740797" cy="1296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1739834" y="2561481"/>
            <a:ext cx="1752046" cy="1296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0" y="3857625"/>
            <a:ext cx="3491880" cy="1296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457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4572000" y="0"/>
            <a:ext cx="457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42147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1347614"/>
            <a:ext cx="9144000" cy="2448272"/>
            <a:chOff x="0" y="1347614"/>
            <a:chExt cx="9144000" cy="2448272"/>
          </a:xfrm>
          <a:solidFill>
            <a:srgbClr val="649941">
              <a:alpha val="85000"/>
            </a:srgbClr>
          </a:solidFill>
        </p:grpSpPr>
        <p:sp>
          <p:nvSpPr>
            <p:cNvPr id="2" name="Rectangle 1"/>
            <p:cNvSpPr/>
            <p:nvPr userDrawn="1"/>
          </p:nvSpPr>
          <p:spPr>
            <a:xfrm>
              <a:off x="0" y="1347614"/>
              <a:ext cx="9144000" cy="2448272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 userDrawn="1"/>
          </p:nvSpPr>
          <p:spPr>
            <a:xfrm>
              <a:off x="0" y="1923678"/>
              <a:ext cx="9144000" cy="12241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263027" y="2155604"/>
            <a:ext cx="4880973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263027" y="2629180"/>
            <a:ext cx="4880973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2267744" y="0"/>
            <a:ext cx="4608512" cy="5143500"/>
            <a:chOff x="0" y="1347614"/>
            <a:chExt cx="9144000" cy="2448272"/>
          </a:xfrm>
          <a:solidFill>
            <a:srgbClr val="649941">
              <a:alpha val="85000"/>
            </a:srgbClr>
          </a:solidFill>
        </p:grpSpPr>
        <p:sp>
          <p:nvSpPr>
            <p:cNvPr id="6" name="Rectangle 5"/>
            <p:cNvSpPr/>
            <p:nvPr userDrawn="1"/>
          </p:nvSpPr>
          <p:spPr>
            <a:xfrm>
              <a:off x="0" y="1347614"/>
              <a:ext cx="9144000" cy="2448272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2286000" y="1347614"/>
              <a:ext cx="4572000" cy="24482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363838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393990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G:\002-KIMS BUSINESS\007-02-Googleslidesppt\02-GSppt-Contents-Kim\20170429\07-\item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162"/>
            <a:ext cx="2527764" cy="252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23" name="Group 2">
            <a:extLst>
              <a:ext uri="{FF2B5EF4-FFF2-40B4-BE49-F238E27FC236}">
                <a16:creationId xmlns:a16="http://schemas.microsoft.com/office/drawing/2014/main" xmlns="" id="{75A1F0C8-ADE8-49C0-9621-BADA30C5AA62}"/>
              </a:ext>
            </a:extLst>
          </p:cNvPr>
          <p:cNvGrpSpPr/>
          <p:nvPr userDrawn="1"/>
        </p:nvGrpSpPr>
        <p:grpSpPr>
          <a:xfrm>
            <a:off x="2366" y="5048249"/>
            <a:ext cx="9141634" cy="105933"/>
            <a:chOff x="2267744" y="4865360"/>
            <a:chExt cx="8064896" cy="154663"/>
          </a:xfrm>
        </p:grpSpPr>
        <p:sp>
          <p:nvSpPr>
            <p:cNvPr id="24" name="Rectangle 1">
              <a:extLst>
                <a:ext uri="{FF2B5EF4-FFF2-40B4-BE49-F238E27FC236}">
                  <a16:creationId xmlns:a16="http://schemas.microsoft.com/office/drawing/2014/main" xmlns="" id="{F8E22D68-A56D-46FD-BC42-93B4EAE80021}"/>
                </a:ext>
              </a:extLst>
            </p:cNvPr>
            <p:cNvSpPr/>
            <p:nvPr userDrawn="1"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6">
              <a:extLst>
                <a:ext uri="{FF2B5EF4-FFF2-40B4-BE49-F238E27FC236}">
                  <a16:creationId xmlns:a16="http://schemas.microsoft.com/office/drawing/2014/main" xmlns="" id="{8D24A598-D874-4C08-BEA7-301F153CADDB}"/>
                </a:ext>
              </a:extLst>
            </p:cNvPr>
            <p:cNvSpPr/>
            <p:nvPr userDrawn="1"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7">
              <a:extLst>
                <a:ext uri="{FF2B5EF4-FFF2-40B4-BE49-F238E27FC236}">
                  <a16:creationId xmlns:a16="http://schemas.microsoft.com/office/drawing/2014/main" xmlns="" id="{53A13DC6-0EDF-4A8E-8E4D-81768F1DF80B}"/>
                </a:ext>
              </a:extLst>
            </p:cNvPr>
            <p:cNvSpPr/>
            <p:nvPr userDrawn="1"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8">
              <a:extLst>
                <a:ext uri="{FF2B5EF4-FFF2-40B4-BE49-F238E27FC236}">
                  <a16:creationId xmlns:a16="http://schemas.microsoft.com/office/drawing/2014/main" xmlns="" id="{F2E441BD-7BE9-4A75-9DB5-735EC46026C2}"/>
                </a:ext>
              </a:extLst>
            </p:cNvPr>
            <p:cNvSpPr/>
            <p:nvPr userDrawn="1"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11">
              <a:extLst>
                <a:ext uri="{FF2B5EF4-FFF2-40B4-BE49-F238E27FC236}">
                  <a16:creationId xmlns:a16="http://schemas.microsoft.com/office/drawing/2014/main" xmlns="" id="{C0BF37B3-A371-4645-A8AB-6294FA0012B1}"/>
                </a:ext>
              </a:extLst>
            </p:cNvPr>
            <p:cNvSpPr/>
            <p:nvPr userDrawn="1"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12">
              <a:extLst>
                <a:ext uri="{FF2B5EF4-FFF2-40B4-BE49-F238E27FC236}">
                  <a16:creationId xmlns:a16="http://schemas.microsoft.com/office/drawing/2014/main" xmlns="" id="{D1F581C4-49C2-4733-8878-B70E3BB3F716}"/>
                </a:ext>
              </a:extLst>
            </p:cNvPr>
            <p:cNvSpPr/>
            <p:nvPr userDrawn="1"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13">
              <a:extLst>
                <a:ext uri="{FF2B5EF4-FFF2-40B4-BE49-F238E27FC236}">
                  <a16:creationId xmlns:a16="http://schemas.microsoft.com/office/drawing/2014/main" xmlns="" id="{0562264D-B2F2-4788-B47F-5919F0A03323}"/>
                </a:ext>
              </a:extLst>
            </p:cNvPr>
            <p:cNvSpPr/>
            <p:nvPr userDrawn="1"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14">
              <a:extLst>
                <a:ext uri="{FF2B5EF4-FFF2-40B4-BE49-F238E27FC236}">
                  <a16:creationId xmlns:a16="http://schemas.microsoft.com/office/drawing/2014/main" xmlns="" id="{1D2413AA-E9C9-4063-A40F-31C3653DDF8F}"/>
                </a:ext>
              </a:extLst>
            </p:cNvPr>
            <p:cNvSpPr/>
            <p:nvPr userDrawn="1"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15">
              <a:extLst>
                <a:ext uri="{FF2B5EF4-FFF2-40B4-BE49-F238E27FC236}">
                  <a16:creationId xmlns:a16="http://schemas.microsoft.com/office/drawing/2014/main" xmlns="" id="{98EE8A88-944E-4EAF-802A-76F8CA0050AD}"/>
                </a:ext>
              </a:extLst>
            </p:cNvPr>
            <p:cNvSpPr/>
            <p:nvPr userDrawn="1"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16">
              <a:extLst>
                <a:ext uri="{FF2B5EF4-FFF2-40B4-BE49-F238E27FC236}">
                  <a16:creationId xmlns:a16="http://schemas.microsoft.com/office/drawing/2014/main" xmlns="" id="{0A2BE1D3-6B9D-4BA7-AAC7-928A6AA44D80}"/>
                </a:ext>
              </a:extLst>
            </p:cNvPr>
            <p:cNvSpPr/>
            <p:nvPr userDrawn="1"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17">
              <a:extLst>
                <a:ext uri="{FF2B5EF4-FFF2-40B4-BE49-F238E27FC236}">
                  <a16:creationId xmlns:a16="http://schemas.microsoft.com/office/drawing/2014/main" xmlns="" id="{576E8FCF-68A2-4B49-93A1-8F3AE723DA83}"/>
                </a:ext>
              </a:extLst>
            </p:cNvPr>
            <p:cNvSpPr/>
            <p:nvPr userDrawn="1"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18">
              <a:extLst>
                <a:ext uri="{FF2B5EF4-FFF2-40B4-BE49-F238E27FC236}">
                  <a16:creationId xmlns:a16="http://schemas.microsoft.com/office/drawing/2014/main" xmlns="" id="{E38FF078-492E-46D5-B6EE-4FF39A801B41}"/>
                </a:ext>
              </a:extLst>
            </p:cNvPr>
            <p:cNvSpPr/>
            <p:nvPr userDrawn="1"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19">
              <a:extLst>
                <a:ext uri="{FF2B5EF4-FFF2-40B4-BE49-F238E27FC236}">
                  <a16:creationId xmlns:a16="http://schemas.microsoft.com/office/drawing/2014/main" xmlns="" id="{CE554615-93B8-4E75-BBD0-67603689B6A1}"/>
                </a:ext>
              </a:extLst>
            </p:cNvPr>
            <p:cNvSpPr/>
            <p:nvPr userDrawn="1"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20">
              <a:extLst>
                <a:ext uri="{FF2B5EF4-FFF2-40B4-BE49-F238E27FC236}">
                  <a16:creationId xmlns:a16="http://schemas.microsoft.com/office/drawing/2014/main" xmlns="" id="{AC36994E-976C-4B08-8784-AAC20FDF60E3}"/>
                </a:ext>
              </a:extLst>
            </p:cNvPr>
            <p:cNvSpPr/>
            <p:nvPr userDrawn="1"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21">
              <a:extLst>
                <a:ext uri="{FF2B5EF4-FFF2-40B4-BE49-F238E27FC236}">
                  <a16:creationId xmlns:a16="http://schemas.microsoft.com/office/drawing/2014/main" xmlns="" id="{7EEBE4CE-D8B6-495B-ACCE-C188E8DF4878}"/>
                </a:ext>
              </a:extLst>
            </p:cNvPr>
            <p:cNvSpPr/>
            <p:nvPr userDrawn="1"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2">
              <a:extLst>
                <a:ext uri="{FF2B5EF4-FFF2-40B4-BE49-F238E27FC236}">
                  <a16:creationId xmlns:a16="http://schemas.microsoft.com/office/drawing/2014/main" xmlns="" id="{FD50BD70-C637-458B-8952-261DED7CC717}"/>
                </a:ext>
              </a:extLst>
            </p:cNvPr>
            <p:cNvSpPr/>
            <p:nvPr userDrawn="1"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1325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gradFill>
          <a:gsLst>
            <a:gs pos="0">
              <a:schemeClr val="bg1"/>
            </a:gs>
            <a:gs pos="100000">
              <a:schemeClr val="accent1">
                <a:tint val="23500"/>
                <a:satMod val="160000"/>
                <a:alpha val="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224985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107504" y="123478"/>
            <a:ext cx="8928992" cy="489654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548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7155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511706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107504" y="1131590"/>
            <a:ext cx="8928992" cy="388843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40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83568" y="1335357"/>
            <a:ext cx="1296144" cy="101159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83568" y="2527876"/>
            <a:ext cx="1296144" cy="101159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83568" y="3720395"/>
            <a:ext cx="1296144" cy="101159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2166260" y="1335357"/>
            <a:ext cx="6977740" cy="1011600"/>
          </a:xfrm>
          <a:prstGeom prst="rect">
            <a:avLst/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Rectangle 27"/>
          <p:cNvSpPr/>
          <p:nvPr userDrawn="1"/>
        </p:nvSpPr>
        <p:spPr>
          <a:xfrm>
            <a:off x="2166260" y="2527876"/>
            <a:ext cx="6977740" cy="1011600"/>
          </a:xfrm>
          <a:prstGeom prst="rect">
            <a:avLst/>
          </a:prstGeom>
          <a:solidFill>
            <a:schemeClr val="accent2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Rectangle 28"/>
          <p:cNvSpPr/>
          <p:nvPr userDrawn="1"/>
        </p:nvSpPr>
        <p:spPr>
          <a:xfrm>
            <a:off x="2166260" y="3720395"/>
            <a:ext cx="6977740" cy="1011600"/>
          </a:xfrm>
          <a:prstGeom prst="rect">
            <a:avLst/>
          </a:prstGeom>
          <a:solidFill>
            <a:schemeClr val="accent3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Rectangle 29"/>
          <p:cNvSpPr/>
          <p:nvPr userDrawn="1"/>
        </p:nvSpPr>
        <p:spPr>
          <a:xfrm>
            <a:off x="0" y="1335357"/>
            <a:ext cx="511906" cy="101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Rectangle 30"/>
          <p:cNvSpPr/>
          <p:nvPr userDrawn="1"/>
        </p:nvSpPr>
        <p:spPr>
          <a:xfrm>
            <a:off x="0" y="2527876"/>
            <a:ext cx="511906" cy="101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Rectangle 31"/>
          <p:cNvSpPr/>
          <p:nvPr userDrawn="1"/>
        </p:nvSpPr>
        <p:spPr>
          <a:xfrm>
            <a:off x="0" y="3720395"/>
            <a:ext cx="511906" cy="101160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3" name="Group 2">
            <a:extLst>
              <a:ext uri="{FF2B5EF4-FFF2-40B4-BE49-F238E27FC236}">
                <a16:creationId xmlns:a16="http://schemas.microsoft.com/office/drawing/2014/main" xmlns="" id="{6E3CB9E0-2383-4255-9EF1-8268A614EEEE}"/>
              </a:ext>
            </a:extLst>
          </p:cNvPr>
          <p:cNvGrpSpPr/>
          <p:nvPr userDrawn="1"/>
        </p:nvGrpSpPr>
        <p:grpSpPr>
          <a:xfrm>
            <a:off x="2366" y="5048249"/>
            <a:ext cx="9141634" cy="105933"/>
            <a:chOff x="2267744" y="4865360"/>
            <a:chExt cx="8064896" cy="154663"/>
          </a:xfrm>
        </p:grpSpPr>
        <p:sp>
          <p:nvSpPr>
            <p:cNvPr id="34" name="Rectangle 1">
              <a:extLst>
                <a:ext uri="{FF2B5EF4-FFF2-40B4-BE49-F238E27FC236}">
                  <a16:creationId xmlns:a16="http://schemas.microsoft.com/office/drawing/2014/main" xmlns="" id="{4B0CF6BD-3392-4544-A141-29F47B1CE57E}"/>
                </a:ext>
              </a:extLst>
            </p:cNvPr>
            <p:cNvSpPr/>
            <p:nvPr userDrawn="1"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6">
              <a:extLst>
                <a:ext uri="{FF2B5EF4-FFF2-40B4-BE49-F238E27FC236}">
                  <a16:creationId xmlns:a16="http://schemas.microsoft.com/office/drawing/2014/main" xmlns="" id="{622324D8-4779-4A27-9B32-A15B60CA1E3F}"/>
                </a:ext>
              </a:extLst>
            </p:cNvPr>
            <p:cNvSpPr/>
            <p:nvPr userDrawn="1"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7">
              <a:extLst>
                <a:ext uri="{FF2B5EF4-FFF2-40B4-BE49-F238E27FC236}">
                  <a16:creationId xmlns:a16="http://schemas.microsoft.com/office/drawing/2014/main" xmlns="" id="{70D2B963-189F-4326-8718-BF324BCA16CC}"/>
                </a:ext>
              </a:extLst>
            </p:cNvPr>
            <p:cNvSpPr/>
            <p:nvPr userDrawn="1"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8">
              <a:extLst>
                <a:ext uri="{FF2B5EF4-FFF2-40B4-BE49-F238E27FC236}">
                  <a16:creationId xmlns:a16="http://schemas.microsoft.com/office/drawing/2014/main" xmlns="" id="{7759F427-4CFF-402D-BAC9-E6272942E259}"/>
                </a:ext>
              </a:extLst>
            </p:cNvPr>
            <p:cNvSpPr/>
            <p:nvPr userDrawn="1"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11">
              <a:extLst>
                <a:ext uri="{FF2B5EF4-FFF2-40B4-BE49-F238E27FC236}">
                  <a16:creationId xmlns:a16="http://schemas.microsoft.com/office/drawing/2014/main" xmlns="" id="{21B2D139-E4A6-4AA1-9E91-EB0C320C9588}"/>
                </a:ext>
              </a:extLst>
            </p:cNvPr>
            <p:cNvSpPr/>
            <p:nvPr userDrawn="1"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12">
              <a:extLst>
                <a:ext uri="{FF2B5EF4-FFF2-40B4-BE49-F238E27FC236}">
                  <a16:creationId xmlns:a16="http://schemas.microsoft.com/office/drawing/2014/main" xmlns="" id="{E22D69FE-AEE2-458A-BB65-4421D40B3C1E}"/>
                </a:ext>
              </a:extLst>
            </p:cNvPr>
            <p:cNvSpPr/>
            <p:nvPr userDrawn="1"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13">
              <a:extLst>
                <a:ext uri="{FF2B5EF4-FFF2-40B4-BE49-F238E27FC236}">
                  <a16:creationId xmlns:a16="http://schemas.microsoft.com/office/drawing/2014/main" xmlns="" id="{3E9B7D25-0B74-47AD-A341-CC17CE7D3CF2}"/>
                </a:ext>
              </a:extLst>
            </p:cNvPr>
            <p:cNvSpPr/>
            <p:nvPr userDrawn="1"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14">
              <a:extLst>
                <a:ext uri="{FF2B5EF4-FFF2-40B4-BE49-F238E27FC236}">
                  <a16:creationId xmlns:a16="http://schemas.microsoft.com/office/drawing/2014/main" xmlns="" id="{18243A91-A937-4727-AA0C-64F7155E171A}"/>
                </a:ext>
              </a:extLst>
            </p:cNvPr>
            <p:cNvSpPr/>
            <p:nvPr userDrawn="1"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15">
              <a:extLst>
                <a:ext uri="{FF2B5EF4-FFF2-40B4-BE49-F238E27FC236}">
                  <a16:creationId xmlns:a16="http://schemas.microsoft.com/office/drawing/2014/main" xmlns="" id="{DB98DEF8-FADC-4903-9196-0628B7FF4D70}"/>
                </a:ext>
              </a:extLst>
            </p:cNvPr>
            <p:cNvSpPr/>
            <p:nvPr userDrawn="1"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16">
              <a:extLst>
                <a:ext uri="{FF2B5EF4-FFF2-40B4-BE49-F238E27FC236}">
                  <a16:creationId xmlns:a16="http://schemas.microsoft.com/office/drawing/2014/main" xmlns="" id="{476076CE-F29A-4765-BAB5-55EF8812AA28}"/>
                </a:ext>
              </a:extLst>
            </p:cNvPr>
            <p:cNvSpPr/>
            <p:nvPr userDrawn="1"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17">
              <a:extLst>
                <a:ext uri="{FF2B5EF4-FFF2-40B4-BE49-F238E27FC236}">
                  <a16:creationId xmlns:a16="http://schemas.microsoft.com/office/drawing/2014/main" xmlns="" id="{7564AFBA-D0EF-48DA-A6B6-20BBAB6A51EF}"/>
                </a:ext>
              </a:extLst>
            </p:cNvPr>
            <p:cNvSpPr/>
            <p:nvPr userDrawn="1"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18">
              <a:extLst>
                <a:ext uri="{FF2B5EF4-FFF2-40B4-BE49-F238E27FC236}">
                  <a16:creationId xmlns:a16="http://schemas.microsoft.com/office/drawing/2014/main" xmlns="" id="{95C98BE3-6F7D-4D6D-A2E6-A7DCB674C51A}"/>
                </a:ext>
              </a:extLst>
            </p:cNvPr>
            <p:cNvSpPr/>
            <p:nvPr userDrawn="1"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19">
              <a:extLst>
                <a:ext uri="{FF2B5EF4-FFF2-40B4-BE49-F238E27FC236}">
                  <a16:creationId xmlns:a16="http://schemas.microsoft.com/office/drawing/2014/main" xmlns="" id="{9654DC83-FBA6-4C1B-8A2E-CCDCC688FEE7}"/>
                </a:ext>
              </a:extLst>
            </p:cNvPr>
            <p:cNvSpPr/>
            <p:nvPr userDrawn="1"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20">
              <a:extLst>
                <a:ext uri="{FF2B5EF4-FFF2-40B4-BE49-F238E27FC236}">
                  <a16:creationId xmlns:a16="http://schemas.microsoft.com/office/drawing/2014/main" xmlns="" id="{09B23FBB-894F-4244-A484-4FA3442C3C2D}"/>
                </a:ext>
              </a:extLst>
            </p:cNvPr>
            <p:cNvSpPr/>
            <p:nvPr userDrawn="1"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21">
              <a:extLst>
                <a:ext uri="{FF2B5EF4-FFF2-40B4-BE49-F238E27FC236}">
                  <a16:creationId xmlns:a16="http://schemas.microsoft.com/office/drawing/2014/main" xmlns="" id="{04F25DA4-74DC-4F1B-9ACF-4FA301DEEDD5}"/>
                </a:ext>
              </a:extLst>
            </p:cNvPr>
            <p:cNvSpPr/>
            <p:nvPr userDrawn="1"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2">
              <a:extLst>
                <a:ext uri="{FF2B5EF4-FFF2-40B4-BE49-F238E27FC236}">
                  <a16:creationId xmlns:a16="http://schemas.microsoft.com/office/drawing/2014/main" xmlns="" id="{47C35BF7-5E1C-4341-8835-40B8D75CE509}"/>
                </a:ext>
              </a:extLst>
            </p:cNvPr>
            <p:cNvSpPr/>
            <p:nvPr userDrawn="1"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 userDrawn="1"/>
        </p:nvSpPr>
        <p:spPr>
          <a:xfrm>
            <a:off x="3563888" y="1459377"/>
            <a:ext cx="3312127" cy="360000"/>
          </a:xfrm>
          <a:prstGeom prst="homePlate">
            <a:avLst>
              <a:gd name="adj" fmla="val 58282"/>
            </a:avLst>
          </a:prstGeom>
          <a:solidFill>
            <a:schemeClr val="accent4">
              <a:lumMod val="60000"/>
              <a:lumOff val="4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Pentagon 7"/>
          <p:cNvSpPr/>
          <p:nvPr userDrawn="1"/>
        </p:nvSpPr>
        <p:spPr>
          <a:xfrm>
            <a:off x="3563888" y="1963541"/>
            <a:ext cx="3672128" cy="360000"/>
          </a:xfrm>
          <a:prstGeom prst="homePlate">
            <a:avLst>
              <a:gd name="adj" fmla="val 58282"/>
            </a:avLst>
          </a:prstGeom>
          <a:solidFill>
            <a:schemeClr val="accent3">
              <a:lumMod val="60000"/>
              <a:lumOff val="4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Pentagon 8"/>
          <p:cNvSpPr/>
          <p:nvPr userDrawn="1"/>
        </p:nvSpPr>
        <p:spPr>
          <a:xfrm>
            <a:off x="3563888" y="2467705"/>
            <a:ext cx="4032128" cy="360000"/>
          </a:xfrm>
          <a:prstGeom prst="homePlate">
            <a:avLst>
              <a:gd name="adj" fmla="val 58282"/>
            </a:avLst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Pentagon 11"/>
          <p:cNvSpPr/>
          <p:nvPr userDrawn="1"/>
        </p:nvSpPr>
        <p:spPr>
          <a:xfrm>
            <a:off x="3563888" y="2947558"/>
            <a:ext cx="4392128" cy="360000"/>
          </a:xfrm>
          <a:prstGeom prst="homePlate">
            <a:avLst>
              <a:gd name="adj" fmla="val 58282"/>
            </a:avLst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1140705"/>
            <a:ext cx="5218080" cy="26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021006" y="1483269"/>
            <a:ext cx="2501783" cy="18494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30" name="Group 2">
            <a:extLst>
              <a:ext uri="{FF2B5EF4-FFF2-40B4-BE49-F238E27FC236}">
                <a16:creationId xmlns:a16="http://schemas.microsoft.com/office/drawing/2014/main" xmlns="" id="{C13A72D2-F464-40AB-BCA5-8F0F28F9501E}"/>
              </a:ext>
            </a:extLst>
          </p:cNvPr>
          <p:cNvGrpSpPr/>
          <p:nvPr userDrawn="1"/>
        </p:nvGrpSpPr>
        <p:grpSpPr>
          <a:xfrm>
            <a:off x="2366" y="5048249"/>
            <a:ext cx="9141634" cy="105933"/>
            <a:chOff x="2267744" y="4865360"/>
            <a:chExt cx="8064896" cy="154663"/>
          </a:xfrm>
        </p:grpSpPr>
        <p:sp>
          <p:nvSpPr>
            <p:cNvPr id="31" name="Rectangle 1">
              <a:extLst>
                <a:ext uri="{FF2B5EF4-FFF2-40B4-BE49-F238E27FC236}">
                  <a16:creationId xmlns:a16="http://schemas.microsoft.com/office/drawing/2014/main" xmlns="" id="{438FFFA1-D809-4F75-91E8-41D5DE88B0CA}"/>
                </a:ext>
              </a:extLst>
            </p:cNvPr>
            <p:cNvSpPr/>
            <p:nvPr userDrawn="1"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6">
              <a:extLst>
                <a:ext uri="{FF2B5EF4-FFF2-40B4-BE49-F238E27FC236}">
                  <a16:creationId xmlns:a16="http://schemas.microsoft.com/office/drawing/2014/main" xmlns="" id="{6E9E44BF-838A-43E0-8C09-A63C02F7A596}"/>
                </a:ext>
              </a:extLst>
            </p:cNvPr>
            <p:cNvSpPr/>
            <p:nvPr userDrawn="1"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7">
              <a:extLst>
                <a:ext uri="{FF2B5EF4-FFF2-40B4-BE49-F238E27FC236}">
                  <a16:creationId xmlns:a16="http://schemas.microsoft.com/office/drawing/2014/main" xmlns="" id="{A0F4344E-487C-4B76-A89D-090E9073C6F4}"/>
                </a:ext>
              </a:extLst>
            </p:cNvPr>
            <p:cNvSpPr/>
            <p:nvPr userDrawn="1"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8">
              <a:extLst>
                <a:ext uri="{FF2B5EF4-FFF2-40B4-BE49-F238E27FC236}">
                  <a16:creationId xmlns:a16="http://schemas.microsoft.com/office/drawing/2014/main" xmlns="" id="{49C60A68-D099-48B9-9B3C-CA487F566FFB}"/>
                </a:ext>
              </a:extLst>
            </p:cNvPr>
            <p:cNvSpPr/>
            <p:nvPr userDrawn="1"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11">
              <a:extLst>
                <a:ext uri="{FF2B5EF4-FFF2-40B4-BE49-F238E27FC236}">
                  <a16:creationId xmlns:a16="http://schemas.microsoft.com/office/drawing/2014/main" xmlns="" id="{1E673706-38E3-4D83-B2E4-D892E800DBB5}"/>
                </a:ext>
              </a:extLst>
            </p:cNvPr>
            <p:cNvSpPr/>
            <p:nvPr userDrawn="1"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12">
              <a:extLst>
                <a:ext uri="{FF2B5EF4-FFF2-40B4-BE49-F238E27FC236}">
                  <a16:creationId xmlns:a16="http://schemas.microsoft.com/office/drawing/2014/main" xmlns="" id="{B2B00D80-B95E-42E5-9669-A63EE75AB1E6}"/>
                </a:ext>
              </a:extLst>
            </p:cNvPr>
            <p:cNvSpPr/>
            <p:nvPr userDrawn="1"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13">
              <a:extLst>
                <a:ext uri="{FF2B5EF4-FFF2-40B4-BE49-F238E27FC236}">
                  <a16:creationId xmlns:a16="http://schemas.microsoft.com/office/drawing/2014/main" xmlns="" id="{3BF28E8B-36EF-45A4-B19C-E3FB3C308892}"/>
                </a:ext>
              </a:extLst>
            </p:cNvPr>
            <p:cNvSpPr/>
            <p:nvPr userDrawn="1"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14">
              <a:extLst>
                <a:ext uri="{FF2B5EF4-FFF2-40B4-BE49-F238E27FC236}">
                  <a16:creationId xmlns:a16="http://schemas.microsoft.com/office/drawing/2014/main" xmlns="" id="{06219DF2-62AF-47A5-A922-5121B833BBD8}"/>
                </a:ext>
              </a:extLst>
            </p:cNvPr>
            <p:cNvSpPr/>
            <p:nvPr userDrawn="1"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15">
              <a:extLst>
                <a:ext uri="{FF2B5EF4-FFF2-40B4-BE49-F238E27FC236}">
                  <a16:creationId xmlns:a16="http://schemas.microsoft.com/office/drawing/2014/main" xmlns="" id="{2FE4491E-50BC-4C05-BE33-62624D5A1DBD}"/>
                </a:ext>
              </a:extLst>
            </p:cNvPr>
            <p:cNvSpPr/>
            <p:nvPr userDrawn="1"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16">
              <a:extLst>
                <a:ext uri="{FF2B5EF4-FFF2-40B4-BE49-F238E27FC236}">
                  <a16:creationId xmlns:a16="http://schemas.microsoft.com/office/drawing/2014/main" xmlns="" id="{D644C7C2-1E32-4F96-8E37-5EF1C7B510B0}"/>
                </a:ext>
              </a:extLst>
            </p:cNvPr>
            <p:cNvSpPr/>
            <p:nvPr userDrawn="1"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17">
              <a:extLst>
                <a:ext uri="{FF2B5EF4-FFF2-40B4-BE49-F238E27FC236}">
                  <a16:creationId xmlns:a16="http://schemas.microsoft.com/office/drawing/2014/main" xmlns="" id="{251340D8-5710-48BB-8D79-70178F6A3652}"/>
                </a:ext>
              </a:extLst>
            </p:cNvPr>
            <p:cNvSpPr/>
            <p:nvPr userDrawn="1"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18">
              <a:extLst>
                <a:ext uri="{FF2B5EF4-FFF2-40B4-BE49-F238E27FC236}">
                  <a16:creationId xmlns:a16="http://schemas.microsoft.com/office/drawing/2014/main" xmlns="" id="{852D8D65-05B6-45C6-B11C-EFB134B1BFD4}"/>
                </a:ext>
              </a:extLst>
            </p:cNvPr>
            <p:cNvSpPr/>
            <p:nvPr userDrawn="1"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19">
              <a:extLst>
                <a:ext uri="{FF2B5EF4-FFF2-40B4-BE49-F238E27FC236}">
                  <a16:creationId xmlns:a16="http://schemas.microsoft.com/office/drawing/2014/main" xmlns="" id="{676FE479-DB62-4E58-A30D-E949E480A1B8}"/>
                </a:ext>
              </a:extLst>
            </p:cNvPr>
            <p:cNvSpPr/>
            <p:nvPr userDrawn="1"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0">
              <a:extLst>
                <a:ext uri="{FF2B5EF4-FFF2-40B4-BE49-F238E27FC236}">
                  <a16:creationId xmlns:a16="http://schemas.microsoft.com/office/drawing/2014/main" xmlns="" id="{14E3D49C-E692-4267-9F43-814CD90ADF47}"/>
                </a:ext>
              </a:extLst>
            </p:cNvPr>
            <p:cNvSpPr/>
            <p:nvPr userDrawn="1"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21">
              <a:extLst>
                <a:ext uri="{FF2B5EF4-FFF2-40B4-BE49-F238E27FC236}">
                  <a16:creationId xmlns:a16="http://schemas.microsoft.com/office/drawing/2014/main" xmlns="" id="{B7A4AE3C-8634-40A6-8134-C80DE28633AC}"/>
                </a:ext>
              </a:extLst>
            </p:cNvPr>
            <p:cNvSpPr/>
            <p:nvPr userDrawn="1"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22">
              <a:extLst>
                <a:ext uri="{FF2B5EF4-FFF2-40B4-BE49-F238E27FC236}">
                  <a16:creationId xmlns:a16="http://schemas.microsoft.com/office/drawing/2014/main" xmlns="" id="{8D838F89-BC9F-49BF-A2E3-527CFE6E254B}"/>
                </a:ext>
              </a:extLst>
            </p:cNvPr>
            <p:cNvSpPr/>
            <p:nvPr userDrawn="1"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68434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4" r:id="rId2"/>
    <p:sldLayoutId id="2147483671" r:id="rId3"/>
    <p:sldLayoutId id="2147483661" r:id="rId4"/>
    <p:sldLayoutId id="2147483660" r:id="rId5"/>
    <p:sldLayoutId id="2147483655" r:id="rId6"/>
    <p:sldLayoutId id="2147483662" r:id="rId7"/>
    <p:sldLayoutId id="2147483663" r:id="rId8"/>
    <p:sldLayoutId id="2147483673" r:id="rId9"/>
    <p:sldLayoutId id="2147483665" r:id="rId10"/>
    <p:sldLayoutId id="2147483666" r:id="rId11"/>
    <p:sldLayoutId id="2147483667" r:id="rId12"/>
    <p:sldLayoutId id="2147483672" r:id="rId13"/>
    <p:sldLayoutId id="2147483668" r:id="rId14"/>
    <p:sldLayoutId id="2147483669" r:id="rId15"/>
    <p:sldLayoutId id="2147483656" r:id="rId1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/>
          </p:cNvPr>
          <p:cNvSpPr txBox="1"/>
          <p:nvPr/>
        </p:nvSpPr>
        <p:spPr>
          <a:xfrm>
            <a:off x="0" y="4724113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 smtClean="0">
                <a:solidFill>
                  <a:srgbClr val="649941"/>
                </a:solidFill>
                <a:cs typeface="Arial" pitchFamily="34" charset="0"/>
              </a:rPr>
              <a:t>www.tourismmacedonia.gov.mk</a:t>
            </a:r>
            <a:endParaRPr lang="ko-KR" altLang="en-US" sz="1000" dirty="0">
              <a:solidFill>
                <a:srgbClr val="649941"/>
              </a:solidFill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3867894"/>
            <a:ext cx="9144000" cy="517545"/>
          </a:xfrm>
        </p:spPr>
        <p:txBody>
          <a:bodyPr/>
          <a:lstStyle/>
          <a:p>
            <a:pPr lvl="0"/>
            <a:r>
              <a:rPr lang="mk-MK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맑은 고딕" pitchFamily="50" charset="-127"/>
              </a:rPr>
              <a:t>АГЕНЦИЈА ЗА ПРОМОЦИЈА И ПОДДРШКА</a:t>
            </a:r>
          </a:p>
          <a:p>
            <a:pPr lvl="0"/>
            <a:r>
              <a:rPr lang="mk-MK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맑은 고딕" pitchFamily="50" charset="-127"/>
              </a:rPr>
              <a:t>НА ТУРИЗМОТ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792088"/>
          </a:xfrm>
        </p:spPr>
        <p:txBody>
          <a:bodyPr/>
          <a:lstStyle/>
          <a:p>
            <a:pPr>
              <a:spcBef>
                <a:spcPts val="0"/>
              </a:spcBef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mk-MK" sz="2400" b="1" dirty="0" smtClean="0">
                <a:solidFill>
                  <a:schemeClr val="accent5">
                    <a:lumMod val="75000"/>
                  </a:schemeClr>
                </a:solidFill>
              </a:rPr>
              <a:t>СУБВЕНЦИИ АВИОНСКИ – 35 ЕУР</a:t>
            </a:r>
          </a:p>
          <a:p>
            <a:pPr>
              <a:spcBef>
                <a:spcPts val="0"/>
              </a:spcBef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mk-MK" sz="2400" b="1" dirty="0" smtClean="0">
                <a:solidFill>
                  <a:schemeClr val="accent5">
                    <a:lumMod val="75000"/>
                  </a:schemeClr>
                </a:solidFill>
              </a:rPr>
              <a:t>КРУЖНИ ТУРИ - 15 ЕУР</a:t>
            </a: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971" y="3651902"/>
            <a:ext cx="229174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91680" y="3507885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mk-MK" dirty="0" smtClean="0"/>
              <a:t>Посети</a:t>
            </a:r>
          </a:p>
          <a:p>
            <a:pPr>
              <a:lnSpc>
                <a:spcPct val="150000"/>
              </a:lnSpc>
            </a:pPr>
            <a:r>
              <a:rPr lang="mk-MK" dirty="0" smtClean="0"/>
              <a:t>Ноќевања</a:t>
            </a:r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507" y="3711135"/>
            <a:ext cx="229174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516216" y="3567118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mk-MK" dirty="0" smtClean="0"/>
              <a:t>Посети</a:t>
            </a:r>
          </a:p>
          <a:p>
            <a:pPr>
              <a:lnSpc>
                <a:spcPct val="150000"/>
              </a:lnSpc>
            </a:pPr>
            <a:r>
              <a:rPr lang="mk-MK" dirty="0" smtClean="0"/>
              <a:t>Ноќевања</a:t>
            </a:r>
            <a:endParaRPr lang="en-US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1119953"/>
              </p:ext>
            </p:extLst>
          </p:nvPr>
        </p:nvGraphicFramePr>
        <p:xfrm>
          <a:off x="251520" y="1054295"/>
          <a:ext cx="3888432" cy="2453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9890146"/>
              </p:ext>
            </p:extLst>
          </p:nvPr>
        </p:nvGraphicFramePr>
        <p:xfrm>
          <a:off x="4644008" y="1068374"/>
          <a:ext cx="4080454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0546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792088"/>
          </a:xfrm>
        </p:spPr>
        <p:txBody>
          <a:bodyPr/>
          <a:lstStyle/>
          <a:p>
            <a:pPr>
              <a:spcBef>
                <a:spcPts val="0"/>
              </a:spcBef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mk-MK" sz="2400" b="1" dirty="0" smtClean="0">
                <a:solidFill>
                  <a:schemeClr val="accent5">
                    <a:lumMod val="75000"/>
                  </a:schemeClr>
                </a:solidFill>
              </a:rPr>
              <a:t>ПРЕДЛОГ МОДЕЛ ЗА СУБВЕНЦИОНИРАЊЕ 2021</a:t>
            </a: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275606"/>
            <a:ext cx="43204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en-US" sz="1400" b="1" dirty="0" smtClean="0">
                <a:solidFill>
                  <a:srgbClr val="000000"/>
                </a:solidFill>
                <a:latin typeface="Calibri"/>
              </a:rPr>
              <a:t>1.     </a:t>
            </a:r>
            <a:r>
              <a:rPr lang="mk-MK" sz="1400" dirty="0" smtClean="0">
                <a:solidFill>
                  <a:srgbClr val="000000"/>
                </a:solidFill>
                <a:latin typeface="Calibri"/>
              </a:rPr>
              <a:t>Плаќање на субвенции по категоризиран објект</a:t>
            </a:r>
          </a:p>
          <a:p>
            <a:pPr marL="628650" indent="-285750" fontAlgn="b">
              <a:buFont typeface="Arial" panose="020B0604020202020204" pitchFamily="34" charset="0"/>
              <a:buChar char="•"/>
            </a:pPr>
            <a:r>
              <a:rPr lang="mk-MK" sz="1400" dirty="0" smtClean="0">
                <a:solidFill>
                  <a:srgbClr val="000000"/>
                </a:solidFill>
                <a:latin typeface="Calibri"/>
              </a:rPr>
              <a:t>Категоризирани хотели со 5, 4, 3 ѕвезди</a:t>
            </a:r>
          </a:p>
          <a:p>
            <a:pPr marL="628650" indent="-285750" fontAlgn="b">
              <a:buFont typeface="Arial" panose="020B0604020202020204" pitchFamily="34" charset="0"/>
              <a:buChar char="•"/>
            </a:pPr>
            <a:r>
              <a:rPr lang="mk-MK" sz="1400" b="1" dirty="0" smtClean="0">
                <a:solidFill>
                  <a:srgbClr val="000000"/>
                </a:solidFill>
                <a:latin typeface="Calibri"/>
              </a:rPr>
              <a:t>Во сезона </a:t>
            </a:r>
          </a:p>
          <a:p>
            <a:pPr marL="628650" indent="-285750" fontAlgn="b">
              <a:buFont typeface="Arial" panose="020B0604020202020204" pitchFamily="34" charset="0"/>
              <a:buChar char="•"/>
            </a:pPr>
            <a:r>
              <a:rPr lang="mk-MK" sz="1400" dirty="0" smtClean="0">
                <a:solidFill>
                  <a:srgbClr val="000000"/>
                </a:solidFill>
                <a:latin typeface="Calibri"/>
              </a:rPr>
              <a:t>Хотел 5 ѕзвезди - </a:t>
            </a:r>
            <a:r>
              <a:rPr lang="mk-MK" sz="1400" b="1" dirty="0" smtClean="0">
                <a:solidFill>
                  <a:srgbClr val="000000"/>
                </a:solidFill>
                <a:latin typeface="Calibri"/>
              </a:rPr>
              <a:t>45 ЕУР</a:t>
            </a:r>
          </a:p>
          <a:p>
            <a:pPr marL="628650" indent="-285750" fontAlgn="b">
              <a:buFont typeface="Arial" panose="020B0604020202020204" pitchFamily="34" charset="0"/>
              <a:buChar char="•"/>
            </a:pPr>
            <a:r>
              <a:rPr lang="mk-MK" sz="1400" dirty="0" smtClean="0">
                <a:solidFill>
                  <a:srgbClr val="000000"/>
                </a:solidFill>
                <a:latin typeface="Calibri"/>
              </a:rPr>
              <a:t>Хотел 4 ѕвезди - </a:t>
            </a:r>
            <a:r>
              <a:rPr lang="mk-MK" sz="1400" b="1" dirty="0" smtClean="0">
                <a:solidFill>
                  <a:srgbClr val="000000"/>
                </a:solidFill>
                <a:latin typeface="Calibri"/>
              </a:rPr>
              <a:t>35 ЕУР</a:t>
            </a:r>
          </a:p>
          <a:p>
            <a:pPr marL="628650" indent="-285750" fontAlgn="b">
              <a:buFont typeface="Arial" panose="020B0604020202020204" pitchFamily="34" charset="0"/>
              <a:buChar char="•"/>
            </a:pPr>
            <a:r>
              <a:rPr lang="mk-MK" sz="1400" dirty="0" smtClean="0">
                <a:solidFill>
                  <a:srgbClr val="000000"/>
                </a:solidFill>
                <a:latin typeface="Calibri"/>
              </a:rPr>
              <a:t>Хотел 3 ѕвезди - </a:t>
            </a:r>
            <a:r>
              <a:rPr lang="mk-MK" sz="1400" b="1" dirty="0" smtClean="0">
                <a:solidFill>
                  <a:srgbClr val="000000"/>
                </a:solidFill>
                <a:latin typeface="Calibri"/>
              </a:rPr>
              <a:t>25 ЕУР</a:t>
            </a:r>
          </a:p>
          <a:p>
            <a:pPr marL="628650" indent="-285750" fontAlgn="b">
              <a:buFont typeface="Arial" panose="020B0604020202020204" pitchFamily="34" charset="0"/>
              <a:buChar char="•"/>
            </a:pPr>
            <a:r>
              <a:rPr lang="mk-MK" sz="1400" dirty="0" smtClean="0">
                <a:solidFill>
                  <a:srgbClr val="000000"/>
                </a:solidFill>
                <a:latin typeface="Calibri"/>
              </a:rPr>
              <a:t>Приватните категоризирани објекти -50%</a:t>
            </a:r>
          </a:p>
          <a:p>
            <a:pPr marL="342900" fontAlgn="b"/>
            <a:r>
              <a:rPr lang="mk-MK" sz="1400" dirty="0" smtClean="0">
                <a:solidFill>
                  <a:srgbClr val="000000"/>
                </a:solidFill>
                <a:latin typeface="Calibri"/>
              </a:rPr>
              <a:t>       од категоризиран хотел со 3 ѕвезди – </a:t>
            </a:r>
            <a:r>
              <a:rPr lang="mk-MK" sz="1400" b="1" dirty="0" smtClean="0">
                <a:solidFill>
                  <a:srgbClr val="000000"/>
                </a:solidFill>
                <a:latin typeface="Calibri"/>
              </a:rPr>
              <a:t>12,5 ЕУР</a:t>
            </a:r>
            <a:endParaRPr lang="mk-MK" sz="1400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4008" y="1275606"/>
            <a:ext cx="43204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mk-MK" sz="1400" b="1" dirty="0" smtClean="0">
                <a:solidFill>
                  <a:srgbClr val="000000"/>
                </a:solidFill>
                <a:latin typeface="Calibri"/>
              </a:rPr>
              <a:t>2.      </a:t>
            </a:r>
            <a:r>
              <a:rPr lang="mk-MK" sz="1400" dirty="0" smtClean="0">
                <a:solidFill>
                  <a:srgbClr val="000000"/>
                </a:solidFill>
                <a:latin typeface="Calibri"/>
              </a:rPr>
              <a:t>Плаќање на субвенции по категоризиран објект</a:t>
            </a:r>
          </a:p>
          <a:p>
            <a:pPr marL="628650" indent="-285750" fontAlgn="b">
              <a:buFont typeface="Arial" panose="020B0604020202020204" pitchFamily="34" charset="0"/>
              <a:buChar char="•"/>
            </a:pPr>
            <a:r>
              <a:rPr lang="mk-MK" sz="1400" dirty="0">
                <a:solidFill>
                  <a:srgbClr val="000000"/>
                </a:solidFill>
                <a:latin typeface="Calibri"/>
              </a:rPr>
              <a:t>Категоризирани хотели со 5, 4, 3 ѕвезди</a:t>
            </a:r>
          </a:p>
          <a:p>
            <a:pPr marL="628650" indent="-285750" fontAlgn="b">
              <a:buFont typeface="Arial" panose="020B0604020202020204" pitchFamily="34" charset="0"/>
              <a:buChar char="•"/>
            </a:pPr>
            <a:r>
              <a:rPr lang="mk-MK" sz="1400" b="1" dirty="0" smtClean="0">
                <a:solidFill>
                  <a:srgbClr val="000000"/>
                </a:solidFill>
                <a:latin typeface="Calibri"/>
              </a:rPr>
              <a:t>Вон </a:t>
            </a:r>
            <a:r>
              <a:rPr lang="mk-MK" sz="1400" b="1" dirty="0">
                <a:solidFill>
                  <a:srgbClr val="000000"/>
                </a:solidFill>
                <a:latin typeface="Calibri"/>
              </a:rPr>
              <a:t>сезона </a:t>
            </a:r>
          </a:p>
          <a:p>
            <a:pPr marL="628650" indent="-285750" fontAlgn="b">
              <a:buFont typeface="Arial" panose="020B0604020202020204" pitchFamily="34" charset="0"/>
              <a:buChar char="•"/>
            </a:pPr>
            <a:r>
              <a:rPr lang="mk-MK" sz="1400" dirty="0">
                <a:solidFill>
                  <a:srgbClr val="000000"/>
                </a:solidFill>
                <a:latin typeface="Calibri"/>
              </a:rPr>
              <a:t>Хотел 5 ѕзвезди </a:t>
            </a:r>
            <a:r>
              <a:rPr lang="en-US" sz="1400" dirty="0" smtClean="0">
                <a:solidFill>
                  <a:srgbClr val="000000"/>
                </a:solidFill>
                <a:latin typeface="Calibri"/>
              </a:rPr>
              <a:t>- </a:t>
            </a:r>
            <a:r>
              <a:rPr lang="mk-MK" sz="1400" b="1" dirty="0" smtClean="0">
                <a:solidFill>
                  <a:srgbClr val="000000"/>
                </a:solidFill>
                <a:latin typeface="Calibri"/>
              </a:rPr>
              <a:t>55 </a:t>
            </a:r>
            <a:r>
              <a:rPr lang="mk-MK" sz="1400" b="1" dirty="0">
                <a:solidFill>
                  <a:srgbClr val="000000"/>
                </a:solidFill>
                <a:latin typeface="Calibri"/>
              </a:rPr>
              <a:t>ЕУР</a:t>
            </a:r>
          </a:p>
          <a:p>
            <a:pPr marL="628650" indent="-285750" fontAlgn="b">
              <a:buFont typeface="Arial" panose="020B0604020202020204" pitchFamily="34" charset="0"/>
              <a:buChar char="•"/>
            </a:pPr>
            <a:r>
              <a:rPr lang="mk-MK" sz="1400" dirty="0">
                <a:solidFill>
                  <a:srgbClr val="000000"/>
                </a:solidFill>
                <a:latin typeface="Calibri"/>
              </a:rPr>
              <a:t>Хотел 4 ѕвезди </a:t>
            </a:r>
            <a:r>
              <a:rPr lang="en-US" sz="1400" dirty="0" smtClean="0">
                <a:solidFill>
                  <a:srgbClr val="000000"/>
                </a:solidFill>
                <a:latin typeface="Calibri"/>
              </a:rPr>
              <a:t>- </a:t>
            </a:r>
            <a:r>
              <a:rPr lang="mk-MK" sz="1400" b="1" dirty="0" smtClean="0">
                <a:solidFill>
                  <a:srgbClr val="000000"/>
                </a:solidFill>
                <a:latin typeface="Calibri"/>
              </a:rPr>
              <a:t>45 </a:t>
            </a:r>
            <a:r>
              <a:rPr lang="mk-MK" sz="1400" b="1" dirty="0">
                <a:solidFill>
                  <a:srgbClr val="000000"/>
                </a:solidFill>
                <a:latin typeface="Calibri"/>
              </a:rPr>
              <a:t>ЕУР</a:t>
            </a:r>
          </a:p>
          <a:p>
            <a:pPr marL="628650" indent="-285750" fontAlgn="b">
              <a:buFont typeface="Arial" panose="020B0604020202020204" pitchFamily="34" charset="0"/>
              <a:buChar char="•"/>
            </a:pPr>
            <a:r>
              <a:rPr lang="mk-MK" sz="1400" dirty="0">
                <a:solidFill>
                  <a:srgbClr val="000000"/>
                </a:solidFill>
                <a:latin typeface="Calibri"/>
              </a:rPr>
              <a:t>Хотел 3 ѕвезди </a:t>
            </a:r>
            <a:r>
              <a:rPr lang="en-US" sz="1400" dirty="0" smtClean="0">
                <a:solidFill>
                  <a:srgbClr val="000000"/>
                </a:solidFill>
                <a:latin typeface="Calibri"/>
              </a:rPr>
              <a:t>- </a:t>
            </a:r>
            <a:r>
              <a:rPr lang="mk-MK" sz="1400" b="1" dirty="0" smtClean="0">
                <a:solidFill>
                  <a:srgbClr val="000000"/>
                </a:solidFill>
                <a:latin typeface="Calibri"/>
              </a:rPr>
              <a:t>35 ЕУР</a:t>
            </a:r>
          </a:p>
          <a:p>
            <a:pPr marL="628650" indent="-285750" fontAlgn="b">
              <a:buFont typeface="Arial" panose="020B0604020202020204" pitchFamily="34" charset="0"/>
              <a:buChar char="•"/>
            </a:pPr>
            <a:r>
              <a:rPr lang="mk-MK" sz="1400" dirty="0">
                <a:solidFill>
                  <a:srgbClr val="000000"/>
                </a:solidFill>
                <a:latin typeface="Calibri"/>
              </a:rPr>
              <a:t>Приватните категоризирани објекти -50%</a:t>
            </a:r>
          </a:p>
          <a:p>
            <a:pPr marL="342900" fontAlgn="b"/>
            <a:r>
              <a:rPr lang="mk-MK" sz="1400" dirty="0">
                <a:solidFill>
                  <a:srgbClr val="000000"/>
                </a:solidFill>
                <a:latin typeface="Calibri"/>
              </a:rPr>
              <a:t>       од категоризиран хотел со 3 ѕвезди – </a:t>
            </a:r>
            <a:r>
              <a:rPr lang="mk-MK" sz="1400" b="1" dirty="0" smtClean="0">
                <a:solidFill>
                  <a:srgbClr val="000000"/>
                </a:solidFill>
                <a:latin typeface="Calibri"/>
              </a:rPr>
              <a:t>17,5 </a:t>
            </a:r>
            <a:r>
              <a:rPr lang="mk-MK" sz="1400" b="1" dirty="0">
                <a:solidFill>
                  <a:srgbClr val="000000"/>
                </a:solidFill>
                <a:latin typeface="Calibri"/>
              </a:rPr>
              <a:t>ЕУР</a:t>
            </a:r>
          </a:p>
          <a:p>
            <a:pPr marL="628650" indent="-285750" fontAlgn="b">
              <a:buFont typeface="Arial" panose="020B0604020202020204" pitchFamily="34" charset="0"/>
              <a:buChar char="•"/>
            </a:pPr>
            <a:endParaRPr lang="mk-MK" sz="14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3296206"/>
            <a:ext cx="79313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en-US" sz="1400" b="1" dirty="0" smtClean="0">
                <a:solidFill>
                  <a:srgbClr val="000000"/>
                </a:solidFill>
                <a:latin typeface="Calibri"/>
              </a:rPr>
              <a:t>3.</a:t>
            </a:r>
            <a:r>
              <a:rPr lang="en-US" sz="1400" dirty="0" smtClean="0">
                <a:solidFill>
                  <a:srgbClr val="000000"/>
                </a:solidFill>
                <a:latin typeface="Calibri"/>
              </a:rPr>
              <a:t>    </a:t>
            </a:r>
            <a:r>
              <a:rPr lang="mk-MK" sz="1400" dirty="0" smtClean="0">
                <a:solidFill>
                  <a:srgbClr val="000000"/>
                </a:solidFill>
                <a:latin typeface="Calibri"/>
              </a:rPr>
              <a:t>Сите останати </a:t>
            </a:r>
            <a:r>
              <a:rPr lang="mk-MK" sz="1400" dirty="0">
                <a:solidFill>
                  <a:srgbClr val="000000"/>
                </a:solidFill>
                <a:latin typeface="Calibri"/>
              </a:rPr>
              <a:t>типови тури кои </a:t>
            </a:r>
            <a:r>
              <a:rPr lang="mk-MK" sz="1400" dirty="0" smtClean="0">
                <a:solidFill>
                  <a:srgbClr val="000000"/>
                </a:solidFill>
                <a:latin typeface="Calibri"/>
              </a:rPr>
              <a:t>се поврзани со превоз автобуски, комбинирани, кружни и </a:t>
            </a:r>
            <a:r>
              <a:rPr lang="mk-MK" sz="1400" dirty="0">
                <a:solidFill>
                  <a:srgbClr val="000000"/>
                </a:solidFill>
                <a:latin typeface="Calibri"/>
              </a:rPr>
              <a:t>со </a:t>
            </a:r>
            <a:r>
              <a:rPr lang="mk-MK" sz="1400" dirty="0" smtClean="0">
                <a:solidFill>
                  <a:srgbClr val="000000"/>
                </a:solidFill>
                <a:latin typeface="Calibri"/>
              </a:rPr>
              <a:t>воз</a:t>
            </a:r>
            <a:r>
              <a:rPr lang="en-US" sz="1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mk-MK" sz="1400" dirty="0" smtClean="0">
                <a:solidFill>
                  <a:srgbClr val="000000"/>
                </a:solidFill>
                <a:latin typeface="Calibri"/>
              </a:rPr>
              <a:t>о</a:t>
            </a:r>
            <a:r>
              <a:rPr lang="en-US" sz="1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Calibri"/>
              </a:rPr>
              <a:t>        </a:t>
            </a:r>
            <a:r>
              <a:rPr lang="mk-MK" sz="1400" dirty="0" smtClean="0">
                <a:solidFill>
                  <a:srgbClr val="000000"/>
                </a:solidFill>
                <a:latin typeface="Calibri"/>
              </a:rPr>
              <a:t>стануваат не променети</a:t>
            </a:r>
            <a:endParaRPr lang="mk-MK" sz="1400" b="1" dirty="0">
              <a:solidFill>
                <a:srgbClr val="000000"/>
              </a:solidFill>
              <a:latin typeface="Calibri"/>
            </a:endParaRPr>
          </a:p>
          <a:p>
            <a:pPr marL="628650" indent="-285750" fontAlgn="b">
              <a:buFont typeface="Arial" panose="020B0604020202020204" pitchFamily="34" charset="0"/>
              <a:buChar char="•"/>
            </a:pPr>
            <a:endParaRPr lang="mk-MK" sz="1400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772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0" y="123478"/>
            <a:ext cx="9144000" cy="7920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mk-MK" sz="24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ПОЗИТИВНИ ЕФЕКТИ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029" name="Picture 5" descr="C:\Users\Ognen\Desktop\Prezentacii 2018\Novo subvencioniranje\stat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777"/>
            <a:ext cx="9338320" cy="518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0" y="1059582"/>
            <a:ext cx="7488832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">
              <a:lnSpc>
                <a:spcPct val="150000"/>
              </a:lnSpc>
              <a:buAutoNum type="arabicPeriod"/>
            </a:pPr>
            <a:r>
              <a:rPr lang="mk-MK" sz="1400" dirty="0" smtClean="0">
                <a:solidFill>
                  <a:srgbClr val="000000"/>
                </a:solidFill>
                <a:latin typeface="Calibri"/>
              </a:rPr>
              <a:t>Изедначување на дестинациите</a:t>
            </a:r>
          </a:p>
          <a:p>
            <a:pPr marL="342900" indent="-342900" fontAlgn="b">
              <a:lnSpc>
                <a:spcPct val="150000"/>
              </a:lnSpc>
              <a:buAutoNum type="arabicPeriod"/>
            </a:pPr>
            <a:r>
              <a:rPr lang="mk-MK" sz="1400" dirty="0" smtClean="0">
                <a:solidFill>
                  <a:srgbClr val="000000"/>
                </a:solidFill>
                <a:latin typeface="Calibri"/>
              </a:rPr>
              <a:t>Зголемување на просечниот престој на туристите</a:t>
            </a:r>
          </a:p>
          <a:p>
            <a:pPr marL="342900" indent="-342900" fontAlgn="b">
              <a:lnSpc>
                <a:spcPct val="150000"/>
              </a:lnSpc>
              <a:buAutoNum type="arabicPeriod"/>
            </a:pPr>
            <a:r>
              <a:rPr lang="mk-MK" sz="1400" dirty="0" smtClean="0">
                <a:solidFill>
                  <a:srgbClr val="000000"/>
                </a:solidFill>
                <a:latin typeface="Calibri"/>
              </a:rPr>
              <a:t>Намалување на нелојалната конкуренција хотелско и приватно сместување</a:t>
            </a:r>
          </a:p>
          <a:p>
            <a:pPr marL="342900" indent="-342900" fontAlgn="b">
              <a:lnSpc>
                <a:spcPct val="150000"/>
              </a:lnSpc>
              <a:buAutoNum type="arabicPeriod"/>
            </a:pPr>
            <a:r>
              <a:rPr lang="mk-MK" sz="1400" dirty="0" smtClean="0">
                <a:solidFill>
                  <a:srgbClr val="000000"/>
                </a:solidFill>
                <a:latin typeface="Calibri"/>
              </a:rPr>
              <a:t>Продолжување на сезоната</a:t>
            </a:r>
          </a:p>
          <a:p>
            <a:pPr marL="342900" indent="-342900" fontAlgn="b">
              <a:lnSpc>
                <a:spcPct val="150000"/>
              </a:lnSpc>
              <a:buAutoNum type="arabicPeriod"/>
            </a:pPr>
            <a:r>
              <a:rPr lang="mk-MK" sz="1400" dirty="0" smtClean="0">
                <a:solidFill>
                  <a:srgbClr val="000000"/>
                </a:solidFill>
                <a:latin typeface="Calibri"/>
              </a:rPr>
              <a:t>Зголемен девизен прилив</a:t>
            </a:r>
          </a:p>
          <a:p>
            <a:pPr marL="342900" indent="-342900" fontAlgn="b">
              <a:lnSpc>
                <a:spcPct val="150000"/>
              </a:lnSpc>
              <a:buAutoNum type="arabicPeriod"/>
            </a:pPr>
            <a:r>
              <a:rPr lang="mk-MK" sz="1400" dirty="0" smtClean="0">
                <a:solidFill>
                  <a:srgbClr val="000000"/>
                </a:solidFill>
                <a:latin typeface="Calibri"/>
              </a:rPr>
              <a:t>Олеснет начин за аплицирање</a:t>
            </a:r>
          </a:p>
          <a:p>
            <a:pPr marL="342900" indent="-342900" fontAlgn="b">
              <a:lnSpc>
                <a:spcPct val="150000"/>
              </a:lnSpc>
              <a:buAutoNum type="arabicPeriod"/>
            </a:pPr>
            <a:r>
              <a:rPr lang="mk-MK" sz="1400" dirty="0" smtClean="0">
                <a:solidFill>
                  <a:srgbClr val="000000"/>
                </a:solidFill>
                <a:latin typeface="Calibri"/>
              </a:rPr>
              <a:t>Конкурентност на тур-операторите за поголем број чартер летови од различни дестинации</a:t>
            </a:r>
          </a:p>
          <a:p>
            <a:pPr marL="342900" indent="-342900" fontAlgn="b">
              <a:lnSpc>
                <a:spcPct val="150000"/>
              </a:lnSpc>
              <a:buAutoNum type="arabicPeriod"/>
            </a:pPr>
            <a:endParaRPr lang="mk-MK" sz="1400" dirty="0" smtClean="0">
              <a:solidFill>
                <a:srgbClr val="000000"/>
              </a:solidFill>
              <a:latin typeface="Calibri"/>
            </a:endParaRPr>
          </a:p>
          <a:p>
            <a:pPr marL="342900" indent="-342900" fontAlgn="b">
              <a:lnSpc>
                <a:spcPct val="150000"/>
              </a:lnSpc>
              <a:buAutoNum type="arabicPeriod"/>
            </a:pPr>
            <a:endParaRPr lang="mk-MK" sz="1400" dirty="0" smtClean="0">
              <a:solidFill>
                <a:srgbClr val="000000"/>
              </a:solidFill>
              <a:latin typeface="Calibri"/>
            </a:endParaRPr>
          </a:p>
          <a:p>
            <a:pPr marL="342900" indent="-342900" fontAlgn="b">
              <a:lnSpc>
                <a:spcPct val="150000"/>
              </a:lnSpc>
              <a:buAutoNum type="arabicPeriod"/>
            </a:pPr>
            <a:endParaRPr lang="mk-MK" sz="1400" dirty="0" smtClean="0">
              <a:solidFill>
                <a:srgbClr val="000000"/>
              </a:solidFill>
              <a:latin typeface="Calibri"/>
            </a:endParaRPr>
          </a:p>
          <a:p>
            <a:pPr marL="342900" indent="-342900" fontAlgn="b">
              <a:lnSpc>
                <a:spcPct val="150000"/>
              </a:lnSpc>
              <a:buAutoNum type="arabicPeriod"/>
            </a:pPr>
            <a:endParaRPr lang="mk-MK" sz="1400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280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075806"/>
            <a:ext cx="9144000" cy="576063"/>
          </a:xfrm>
        </p:spPr>
        <p:txBody>
          <a:bodyPr/>
          <a:lstStyle/>
          <a:p>
            <a:r>
              <a:rPr lang="mk-MK" altLang="ko-KR" dirty="0" smtClean="0"/>
              <a:t>БЛАГОДАРАМ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-148" y="3723878"/>
            <a:ext cx="9144000" cy="288032"/>
          </a:xfrm>
        </p:spPr>
        <p:txBody>
          <a:bodyPr/>
          <a:lstStyle/>
          <a:p>
            <a:pPr lvl="0"/>
            <a:r>
              <a:rPr lang="mk-MK" altLang="ko-KR" dirty="0" smtClean="0"/>
              <a:t>Агенција за промоција и поддршка</a:t>
            </a:r>
          </a:p>
          <a:p>
            <a:pPr lvl="0"/>
            <a:r>
              <a:rPr lang="mk-MK" altLang="ko-KR" dirty="0" smtClean="0"/>
              <a:t>на туризмот</a:t>
            </a:r>
            <a:endParaRPr lang="en-US" altLang="ko-KR" dirty="0"/>
          </a:p>
        </p:txBody>
      </p:sp>
      <p:grpSp>
        <p:nvGrpSpPr>
          <p:cNvPr id="5" name="그룹 315">
            <a:extLst>
              <a:ext uri="{FF2B5EF4-FFF2-40B4-BE49-F238E27FC236}">
                <a16:creationId xmlns:a16="http://schemas.microsoft.com/office/drawing/2014/main" xmlns="" id="{6937C4F8-533A-4E51-A4C0-509EE14035BC}"/>
              </a:ext>
            </a:extLst>
          </p:cNvPr>
          <p:cNvGrpSpPr/>
          <p:nvPr/>
        </p:nvGrpSpPr>
        <p:grpSpPr>
          <a:xfrm>
            <a:off x="2771800" y="987574"/>
            <a:ext cx="3637139" cy="2139878"/>
            <a:chOff x="635000" y="1382713"/>
            <a:chExt cx="7869238" cy="4572000"/>
          </a:xfrm>
          <a:solidFill>
            <a:schemeClr val="bg1"/>
          </a:solidFill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xmlns="" id="{34B83E7E-0E89-4CC8-9137-066F8F4523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xmlns="" id="{764D2098-AC1D-4964-B491-6651980C47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xmlns="" id="{E50827A2-A057-460E-864B-86A83328F7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xmlns="" id="{C6F2254E-530C-4801-B2BA-CA2A5861EF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2195736" y="4234618"/>
            <a:ext cx="4752528" cy="908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11" b="17947"/>
          <a:stretch/>
        </p:blipFill>
        <p:spPr>
          <a:xfrm>
            <a:off x="3663320" y="4325510"/>
            <a:ext cx="1817360" cy="6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9684091"/>
              </p:ext>
            </p:extLst>
          </p:nvPr>
        </p:nvGraphicFramePr>
        <p:xfrm>
          <a:off x="395536" y="1491630"/>
          <a:ext cx="388843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7371682"/>
              </p:ext>
            </p:extLst>
          </p:nvPr>
        </p:nvGraphicFramePr>
        <p:xfrm>
          <a:off x="4572000" y="1491630"/>
          <a:ext cx="413995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792088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mk-MK" sz="2400" b="1" dirty="0" smtClean="0">
                <a:solidFill>
                  <a:schemeClr val="accent5">
                    <a:lumMod val="75000"/>
                  </a:schemeClr>
                </a:solidFill>
              </a:rPr>
              <a:t>СУБВЕНЦИИ 2016/17/18</a:t>
            </a: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4088" y="2355726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400" b="1" dirty="0" smtClean="0">
                <a:solidFill>
                  <a:schemeClr val="bg1"/>
                </a:solidFill>
              </a:rPr>
              <a:t>4,97%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6216" y="2179265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400" b="1" dirty="0" smtClean="0">
                <a:solidFill>
                  <a:schemeClr val="bg1"/>
                </a:solidFill>
              </a:rPr>
              <a:t>4,54%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68344" y="170765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400" b="1" dirty="0" smtClean="0">
                <a:solidFill>
                  <a:schemeClr val="bg1"/>
                </a:solidFill>
              </a:rPr>
              <a:t>5,36%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95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792088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mk-MK" sz="2400" b="1" dirty="0" smtClean="0">
                <a:solidFill>
                  <a:schemeClr val="accent5">
                    <a:lumMod val="75000"/>
                  </a:schemeClr>
                </a:solidFill>
              </a:rPr>
              <a:t>СУБВЕНЦИИ 65 ЕУР - 2018</a:t>
            </a: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8138945"/>
              </p:ext>
            </p:extLst>
          </p:nvPr>
        </p:nvGraphicFramePr>
        <p:xfrm>
          <a:off x="0" y="555526"/>
          <a:ext cx="5943600" cy="3607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69972" y="1646252"/>
            <a:ext cx="20882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mk-MK" sz="1400" dirty="0"/>
              <a:t>Германија</a:t>
            </a:r>
            <a:endParaRPr lang="mk-MK" sz="1400" b="1" dirty="0">
              <a:solidFill>
                <a:srgbClr val="000000"/>
              </a:solidFill>
              <a:latin typeface="Calibri"/>
            </a:endParaRP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mk-MK" sz="1400" dirty="0"/>
              <a:t>Холандија</a:t>
            </a:r>
            <a:endParaRPr lang="mk-MK" sz="1400" b="1" dirty="0">
              <a:solidFill>
                <a:srgbClr val="000000"/>
              </a:solidFill>
              <a:latin typeface="Calibri"/>
            </a:endParaRP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mk-MK" sz="1400" dirty="0"/>
              <a:t>САД</a:t>
            </a:r>
            <a:endParaRPr lang="mk-MK" sz="1400" b="1" dirty="0">
              <a:solidFill>
                <a:srgbClr val="000000"/>
              </a:solidFill>
              <a:latin typeface="Calibri"/>
            </a:endParaRP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mk-MK" sz="1400" dirty="0"/>
              <a:t>Кина</a:t>
            </a:r>
            <a:endParaRPr lang="mk-MK" sz="1400" b="1" dirty="0">
              <a:solidFill>
                <a:srgbClr val="000000"/>
              </a:solidFill>
              <a:latin typeface="Calibri"/>
            </a:endParaRP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mk-MK" sz="1400" dirty="0"/>
              <a:t>Италија</a:t>
            </a:r>
            <a:endParaRPr lang="mk-MK" sz="1400" b="1" dirty="0">
              <a:solidFill>
                <a:srgbClr val="000000"/>
              </a:solidFill>
              <a:latin typeface="Calibri"/>
            </a:endParaRP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mk-MK" sz="1400" dirty="0"/>
              <a:t>Велика Британија</a:t>
            </a:r>
            <a:endParaRPr lang="mk-MK" sz="1400" b="1" dirty="0">
              <a:solidFill>
                <a:srgbClr val="000000"/>
              </a:solidFill>
              <a:latin typeface="Calibri"/>
            </a:endParaRP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mk-MK" sz="1400" dirty="0"/>
              <a:t>Шведска</a:t>
            </a:r>
            <a:endParaRPr lang="mk-MK" sz="1400" b="1" dirty="0">
              <a:solidFill>
                <a:srgbClr val="000000"/>
              </a:solidFill>
              <a:latin typeface="Calibri"/>
            </a:endParaRP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mk-MK" sz="1400" dirty="0"/>
              <a:t>Израел</a:t>
            </a:r>
            <a:endParaRPr lang="mk-MK" sz="1400" b="1" dirty="0">
              <a:solidFill>
                <a:srgbClr val="000000"/>
              </a:solidFill>
              <a:latin typeface="Calibri"/>
            </a:endParaRP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mk-MK" sz="1400" dirty="0"/>
              <a:t>Белгија</a:t>
            </a:r>
            <a:endParaRPr lang="mk-MK" sz="1400" b="1" dirty="0">
              <a:solidFill>
                <a:srgbClr val="000000"/>
              </a:solidFill>
              <a:latin typeface="Calibri"/>
            </a:endParaRP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mk-MK" sz="1400" dirty="0" smtClean="0"/>
              <a:t>Франција</a:t>
            </a:r>
            <a:endParaRPr lang="mk-MK" sz="1400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14188" y="1635646"/>
            <a:ext cx="24300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mk-MK" sz="1400" dirty="0"/>
              <a:t>Австрија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mk-MK" sz="1400" dirty="0"/>
              <a:t>Украина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mk-MK" sz="1400" dirty="0"/>
              <a:t>Шпанија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mk-MK" sz="1400" dirty="0"/>
              <a:t>Руска Федерација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mk-MK" sz="1400" dirty="0"/>
              <a:t>Данска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mk-MK" sz="1400" dirty="0"/>
              <a:t>Норвешка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mk-MK" sz="1400" dirty="0"/>
              <a:t>Јапонија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mk-MK" sz="1400" dirty="0"/>
              <a:t>Кореја, Република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mk-MK" sz="1400" dirty="0"/>
              <a:t>Финска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mk-MK" sz="1400" dirty="0" smtClean="0"/>
              <a:t>Луксембург</a:t>
            </a:r>
            <a:endParaRPr lang="mk-MK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2416" y="1297092"/>
            <a:ext cx="43476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1600" b="1" dirty="0" smtClean="0"/>
              <a:t>Земји со висина на субвенции од 65 ЕУР</a:t>
            </a:r>
            <a:endParaRPr lang="en-US" sz="1600" b="1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317766"/>
              </p:ext>
            </p:extLst>
          </p:nvPr>
        </p:nvGraphicFramePr>
        <p:xfrm>
          <a:off x="5090052" y="4083918"/>
          <a:ext cx="2736304" cy="4841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3394"/>
                <a:gridCol w="1262910"/>
              </a:tblGrid>
              <a:tr h="242057">
                <a:tc>
                  <a:txBody>
                    <a:bodyPr/>
                    <a:lstStyle/>
                    <a:p>
                      <a:pPr algn="ctr" fontAlgn="b"/>
                      <a:r>
                        <a:rPr lang="mk-MK" sz="1200" b="1" u="none" strike="noStrike" dirty="0">
                          <a:effectLst/>
                        </a:rPr>
                        <a:t>Вкупно туристи</a:t>
                      </a:r>
                      <a:endParaRPr lang="mk-M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503" marR="17503" marT="175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707345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503" marR="17503" marT="175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057">
                <a:tc>
                  <a:txBody>
                    <a:bodyPr/>
                    <a:lstStyle/>
                    <a:p>
                      <a:pPr algn="ctr" fontAlgn="b"/>
                      <a:r>
                        <a:rPr lang="mk-MK" sz="1200" b="1" u="none" strike="noStrike" dirty="0">
                          <a:effectLst/>
                        </a:rPr>
                        <a:t>Земји од 65 ЕУР</a:t>
                      </a:r>
                      <a:endParaRPr lang="mk-M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503" marR="17503" marT="175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203880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503" marR="17503" marT="175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977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792088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mk-MK" sz="2400" b="1" dirty="0" smtClean="0">
                <a:solidFill>
                  <a:schemeClr val="accent5">
                    <a:lumMod val="75000"/>
                  </a:schemeClr>
                </a:solidFill>
              </a:rPr>
              <a:t>СУБВЕНЦИИ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3</a:t>
            </a:r>
            <a:r>
              <a:rPr lang="mk-MK" sz="2400" b="1" dirty="0" smtClean="0">
                <a:solidFill>
                  <a:schemeClr val="accent5">
                    <a:lumMod val="75000"/>
                  </a:schemeClr>
                </a:solidFill>
              </a:rPr>
              <a:t>5 ЕУР - 2018</a:t>
            </a: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69972" y="1646252"/>
            <a:ext cx="20882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mk-MK" sz="1400" dirty="0" smtClean="0"/>
              <a:t>Полска</a:t>
            </a:r>
            <a:endParaRPr lang="mk-MK" sz="1400" b="1" dirty="0">
              <a:solidFill>
                <a:srgbClr val="000000"/>
              </a:solidFill>
              <a:latin typeface="Calibri"/>
            </a:endParaRP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mk-MK" sz="1400" dirty="0" smtClean="0"/>
              <a:t>Романија</a:t>
            </a:r>
            <a:endParaRPr lang="mk-MK" sz="1400" b="1" dirty="0">
              <a:solidFill>
                <a:srgbClr val="000000"/>
              </a:solidFill>
              <a:latin typeface="Calibri"/>
            </a:endParaRP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mk-MK" sz="1400" dirty="0" smtClean="0"/>
              <a:t>Унгарија</a:t>
            </a:r>
            <a:endParaRPr lang="mk-MK" sz="1400" b="1" dirty="0">
              <a:solidFill>
                <a:srgbClr val="000000"/>
              </a:solidFill>
              <a:latin typeface="Calibri"/>
            </a:endParaRP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mk-MK" sz="1400" dirty="0" smtClean="0"/>
              <a:t>Чешка</a:t>
            </a:r>
            <a:endParaRPr lang="mk-MK" sz="1400" b="1" dirty="0">
              <a:solidFill>
                <a:srgbClr val="000000"/>
              </a:solidFill>
              <a:latin typeface="Calibri"/>
            </a:endParaRP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mk-MK" sz="1400" dirty="0" smtClean="0"/>
              <a:t>Словачка</a:t>
            </a:r>
            <a:endParaRPr lang="mk-MK" sz="1400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2416" y="1297092"/>
            <a:ext cx="43476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1600" b="1" dirty="0" smtClean="0"/>
              <a:t>Земји со висина на субвенции од 35 ЕУР</a:t>
            </a:r>
            <a:endParaRPr lang="en-US" sz="1600" b="1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180437"/>
              </p:ext>
            </p:extLst>
          </p:nvPr>
        </p:nvGraphicFramePr>
        <p:xfrm>
          <a:off x="5090052" y="3147814"/>
          <a:ext cx="2736304" cy="4841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3394"/>
                <a:gridCol w="1262910"/>
              </a:tblGrid>
              <a:tr h="242057">
                <a:tc>
                  <a:txBody>
                    <a:bodyPr/>
                    <a:lstStyle/>
                    <a:p>
                      <a:pPr algn="ctr" fontAlgn="b"/>
                      <a:r>
                        <a:rPr lang="mk-MK" sz="1200" b="1" u="none" strike="noStrike" dirty="0">
                          <a:effectLst/>
                        </a:rPr>
                        <a:t>Вкупно туристи</a:t>
                      </a:r>
                      <a:endParaRPr lang="mk-M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503" marR="17503" marT="175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707345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503" marR="17503" marT="175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057">
                <a:tc>
                  <a:txBody>
                    <a:bodyPr/>
                    <a:lstStyle/>
                    <a:p>
                      <a:pPr algn="ctr" fontAlgn="b"/>
                      <a:r>
                        <a:rPr lang="mk-MK" sz="1200" b="1" u="none" strike="noStrike" dirty="0">
                          <a:effectLst/>
                        </a:rPr>
                        <a:t>Земји од </a:t>
                      </a:r>
                      <a:r>
                        <a:rPr lang="en-US" sz="1200" b="1" u="none" strike="noStrike" dirty="0" smtClean="0">
                          <a:effectLst/>
                        </a:rPr>
                        <a:t>3</a:t>
                      </a:r>
                      <a:r>
                        <a:rPr lang="mk-MK" sz="1200" b="1" u="none" strike="noStrike" dirty="0" smtClean="0">
                          <a:effectLst/>
                        </a:rPr>
                        <a:t>5 </a:t>
                      </a:r>
                      <a:r>
                        <a:rPr lang="mk-MK" sz="1200" b="1" u="none" strike="noStrike" dirty="0">
                          <a:effectLst/>
                        </a:rPr>
                        <a:t>ЕУР</a:t>
                      </a:r>
                      <a:endParaRPr lang="mk-M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503" marR="17503" marT="175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67571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503" marR="17503" marT="175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2086950"/>
              </p:ext>
            </p:extLst>
          </p:nvPr>
        </p:nvGraphicFramePr>
        <p:xfrm>
          <a:off x="179512" y="611182"/>
          <a:ext cx="4968552" cy="3832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423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792088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mk-MK" sz="2400" b="1" dirty="0" smtClean="0">
                <a:solidFill>
                  <a:schemeClr val="accent5">
                    <a:lumMod val="75000"/>
                  </a:schemeClr>
                </a:solidFill>
              </a:rPr>
              <a:t>СУБВЕНЦИИ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mk-MK" sz="2400" b="1" dirty="0" smtClean="0">
                <a:solidFill>
                  <a:schemeClr val="accent5">
                    <a:lumMod val="75000"/>
                  </a:schemeClr>
                </a:solidFill>
              </a:rPr>
              <a:t>5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mk-MK" sz="2400" b="1" dirty="0" smtClean="0">
                <a:solidFill>
                  <a:schemeClr val="accent5">
                    <a:lumMod val="75000"/>
                  </a:schemeClr>
                </a:solidFill>
              </a:rPr>
              <a:t>и 15 ЕУР - 2018</a:t>
            </a: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69972" y="1646252"/>
            <a:ext cx="3658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mk-MK" sz="1400" dirty="0" smtClean="0"/>
              <a:t>Останати европски дестинации</a:t>
            </a:r>
            <a:endParaRPr lang="mk-MK" sz="1400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9952" y="1297092"/>
            <a:ext cx="48172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1600" b="1" dirty="0" smtClean="0"/>
              <a:t>Земји со висина на субвенции од 25 и 15 ЕУР</a:t>
            </a:r>
            <a:endParaRPr lang="en-US" sz="1600" b="1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209756"/>
              </p:ext>
            </p:extLst>
          </p:nvPr>
        </p:nvGraphicFramePr>
        <p:xfrm>
          <a:off x="4860032" y="2355726"/>
          <a:ext cx="2966324" cy="4841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7251"/>
                <a:gridCol w="1369073"/>
              </a:tblGrid>
              <a:tr h="242057">
                <a:tc>
                  <a:txBody>
                    <a:bodyPr/>
                    <a:lstStyle/>
                    <a:p>
                      <a:pPr algn="ctr" fontAlgn="b"/>
                      <a:r>
                        <a:rPr lang="mk-MK" sz="1200" b="1" u="none" strike="noStrike" dirty="0">
                          <a:effectLst/>
                        </a:rPr>
                        <a:t>Вкупно туристи</a:t>
                      </a:r>
                      <a:endParaRPr lang="mk-M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503" marR="17503" marT="175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707345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503" marR="17503" marT="175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057">
                <a:tc>
                  <a:txBody>
                    <a:bodyPr/>
                    <a:lstStyle/>
                    <a:p>
                      <a:pPr algn="ctr" fontAlgn="b"/>
                      <a:r>
                        <a:rPr lang="mk-MK" sz="1200" b="1" u="none" strike="noStrike" dirty="0" smtClean="0">
                          <a:effectLst/>
                        </a:rPr>
                        <a:t>Земји од </a:t>
                      </a:r>
                      <a:r>
                        <a:rPr lang="en-US" sz="1200" b="1" u="none" strike="noStrike" dirty="0" smtClean="0">
                          <a:effectLst/>
                        </a:rPr>
                        <a:t>2</a:t>
                      </a:r>
                      <a:r>
                        <a:rPr lang="mk-MK" sz="1200" b="1" u="none" strike="noStrike" dirty="0" smtClean="0">
                          <a:effectLst/>
                        </a:rPr>
                        <a:t>5 и</a:t>
                      </a:r>
                      <a:r>
                        <a:rPr lang="mk-MK" sz="1200" b="1" u="none" strike="noStrike" baseline="0" dirty="0" smtClean="0">
                          <a:effectLst/>
                        </a:rPr>
                        <a:t> 15 </a:t>
                      </a:r>
                      <a:r>
                        <a:rPr lang="mk-MK" sz="1200" b="1" u="none" strike="noStrike" dirty="0" smtClean="0">
                          <a:effectLst/>
                        </a:rPr>
                        <a:t>ЕУР</a:t>
                      </a:r>
                      <a:endParaRPr lang="mk-M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503" marR="17503" marT="175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435894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503" marR="17503" marT="175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8443300"/>
              </p:ext>
            </p:extLst>
          </p:nvPr>
        </p:nvGraphicFramePr>
        <p:xfrm>
          <a:off x="539552" y="483518"/>
          <a:ext cx="5168839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4570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7614650"/>
              </p:ext>
            </p:extLst>
          </p:nvPr>
        </p:nvGraphicFramePr>
        <p:xfrm>
          <a:off x="-252536" y="1275606"/>
          <a:ext cx="3456384" cy="2451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792088"/>
          </a:xfrm>
        </p:spPr>
        <p:txBody>
          <a:bodyPr/>
          <a:lstStyle/>
          <a:p>
            <a:pPr>
              <a:spcBef>
                <a:spcPts val="0"/>
              </a:spcBef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mk-MK" sz="2400" b="1" dirty="0" smtClean="0">
                <a:solidFill>
                  <a:schemeClr val="accent5">
                    <a:lumMod val="75000"/>
                  </a:schemeClr>
                </a:solidFill>
              </a:rPr>
              <a:t>ИСПЛАТЕНИ СУБВЕНЦИИ 2016/17/18</a:t>
            </a: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0631304"/>
              </p:ext>
            </p:extLst>
          </p:nvPr>
        </p:nvGraphicFramePr>
        <p:xfrm>
          <a:off x="2483768" y="1347614"/>
          <a:ext cx="3896861" cy="2338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2915816" y="1419622"/>
            <a:ext cx="0" cy="2736304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012160" y="1419622"/>
            <a:ext cx="0" cy="2736304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7578455"/>
              </p:ext>
            </p:extLst>
          </p:nvPr>
        </p:nvGraphicFramePr>
        <p:xfrm>
          <a:off x="5580112" y="1416174"/>
          <a:ext cx="3851920" cy="2311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1" name="Straight Arrow Connector 10"/>
          <p:cNvCxnSpPr/>
          <p:nvPr/>
        </p:nvCxnSpPr>
        <p:spPr>
          <a:xfrm>
            <a:off x="7380312" y="3075806"/>
            <a:ext cx="432048" cy="57606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458662" y="3610639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14595</a:t>
            </a:r>
            <a:endParaRPr lang="en-US" sz="16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732240" y="3363838"/>
            <a:ext cx="72008" cy="44043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435207" y="3764527"/>
            <a:ext cx="594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7198</a:t>
            </a:r>
            <a:endParaRPr lang="en-US" sz="12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6516216" y="1779662"/>
            <a:ext cx="144016" cy="50405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171392" y="1543466"/>
            <a:ext cx="6840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11348</a:t>
            </a:r>
            <a:endParaRPr lang="en-US" sz="1600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337974" y="3195455"/>
            <a:ext cx="432048" cy="57606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449944" y="3737012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14595</a:t>
            </a:r>
            <a:endParaRPr lang="en-US" sz="1600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3473878" y="1899311"/>
            <a:ext cx="72008" cy="38440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133796" y="1646679"/>
            <a:ext cx="6840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10830</a:t>
            </a:r>
            <a:endParaRPr lang="en-US" sz="1600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1241630" y="3089067"/>
            <a:ext cx="432048" cy="57606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367048" y="3623900"/>
            <a:ext cx="7317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13970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323528" y="2031691"/>
            <a:ext cx="144016" cy="25202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499" y="1777588"/>
            <a:ext cx="6840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11375</a:t>
            </a:r>
          </a:p>
        </p:txBody>
      </p:sp>
    </p:spTree>
    <p:extLst>
      <p:ext uri="{BB962C8B-B14F-4D97-AF65-F5344CB8AC3E}">
        <p14:creationId xmlns:p14="http://schemas.microsoft.com/office/powerpoint/2010/main" val="278813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792088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mk-MK" sz="2400" b="1" dirty="0" smtClean="0">
                <a:solidFill>
                  <a:schemeClr val="accent5">
                    <a:lumMod val="75000"/>
                  </a:schemeClr>
                </a:solidFill>
              </a:rPr>
              <a:t>ДЕВИЗЕН ПРИЛИВ – 2017/18/19</a:t>
            </a: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7917194"/>
              </p:ext>
            </p:extLst>
          </p:nvPr>
        </p:nvGraphicFramePr>
        <p:xfrm>
          <a:off x="323528" y="141962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331640" y="264375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400" b="1" dirty="0" smtClean="0"/>
              <a:t>2016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83894" y="2427734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400" b="1" dirty="0" smtClean="0"/>
              <a:t>2017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865408" y="2145875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400" b="1" dirty="0" smtClean="0"/>
              <a:t>2018</a:t>
            </a:r>
            <a:endParaRPr lang="en-US" b="1" dirty="0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5125852"/>
              </p:ext>
            </p:extLst>
          </p:nvPr>
        </p:nvGraphicFramePr>
        <p:xfrm>
          <a:off x="5004048" y="1363911"/>
          <a:ext cx="368538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1"/>
          <p:cNvSpPr txBox="1"/>
          <p:nvPr/>
        </p:nvSpPr>
        <p:spPr>
          <a:xfrm>
            <a:off x="7313058" y="1851670"/>
            <a:ext cx="931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/>
              <a:t>Q1  </a:t>
            </a:r>
            <a:r>
              <a:rPr lang="mk-MK" sz="1600" b="1" dirty="0" smtClean="0"/>
              <a:t> </a:t>
            </a:r>
            <a:r>
              <a:rPr lang="en-US" sz="1600" b="1" dirty="0" smtClean="0"/>
              <a:t>Q2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21162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792088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mk-MK" sz="2400" b="1" dirty="0" smtClean="0">
                <a:solidFill>
                  <a:schemeClr val="accent5">
                    <a:lumMod val="75000"/>
                  </a:schemeClr>
                </a:solidFill>
              </a:rPr>
              <a:t>ПРОСЕЧЕН ПРЕСТОЈ – 2018</a:t>
            </a: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0419436"/>
              </p:ext>
            </p:extLst>
          </p:nvPr>
        </p:nvGraphicFramePr>
        <p:xfrm>
          <a:off x="1571666" y="1131590"/>
          <a:ext cx="5832580" cy="349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50624" y="245365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3.6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25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792088"/>
          </a:xfrm>
        </p:spPr>
        <p:txBody>
          <a:bodyPr/>
          <a:lstStyle/>
          <a:p>
            <a:pPr>
              <a:spcBef>
                <a:spcPts val="0"/>
              </a:spcBef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mk-MK" sz="2400" b="1" dirty="0" smtClean="0">
                <a:solidFill>
                  <a:schemeClr val="accent5">
                    <a:lumMod val="75000"/>
                  </a:schemeClr>
                </a:solidFill>
              </a:rPr>
              <a:t>СУБВЕНЦИИ АВИОНСКИ – 65 ЕУР</a:t>
            </a:r>
          </a:p>
          <a:p>
            <a:pPr>
              <a:spcBef>
                <a:spcPts val="0"/>
              </a:spcBef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mk-MK" sz="2400" b="1" dirty="0" smtClean="0">
                <a:solidFill>
                  <a:schemeClr val="accent5">
                    <a:lumMod val="75000"/>
                  </a:schemeClr>
                </a:solidFill>
              </a:rPr>
              <a:t>КРУЖНИ ТУРИ - 15 ЕУР</a:t>
            </a: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5366321"/>
              </p:ext>
            </p:extLst>
          </p:nvPr>
        </p:nvGraphicFramePr>
        <p:xfrm>
          <a:off x="4680013" y="943554"/>
          <a:ext cx="4134204" cy="2480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971" y="3651902"/>
            <a:ext cx="229174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91680" y="3507885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mk-MK" dirty="0" smtClean="0"/>
              <a:t>Посети</a:t>
            </a:r>
          </a:p>
          <a:p>
            <a:pPr>
              <a:lnSpc>
                <a:spcPct val="150000"/>
              </a:lnSpc>
            </a:pPr>
            <a:r>
              <a:rPr lang="mk-MK" dirty="0" smtClean="0"/>
              <a:t>Ноќевања</a:t>
            </a:r>
            <a:endParaRPr lang="en-US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8601830"/>
              </p:ext>
            </p:extLst>
          </p:nvPr>
        </p:nvGraphicFramePr>
        <p:xfrm>
          <a:off x="287524" y="915566"/>
          <a:ext cx="4068452" cy="2501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507" y="3711135"/>
            <a:ext cx="229174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516216" y="3567118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mk-MK" dirty="0" smtClean="0"/>
              <a:t>Посети</a:t>
            </a:r>
          </a:p>
          <a:p>
            <a:pPr>
              <a:lnSpc>
                <a:spcPct val="150000"/>
              </a:lnSpc>
            </a:pPr>
            <a:r>
              <a:rPr lang="mk-MK" dirty="0" smtClean="0"/>
              <a:t>Ноќевања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21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-A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49941"/>
      </a:accent1>
      <a:accent2>
        <a:srgbClr val="A4D144"/>
      </a:accent2>
      <a:accent3>
        <a:srgbClr val="649941"/>
      </a:accent3>
      <a:accent4>
        <a:srgbClr val="A4D144"/>
      </a:accent4>
      <a:accent5>
        <a:srgbClr val="649941"/>
      </a:accent5>
      <a:accent6>
        <a:srgbClr val="A4D144"/>
      </a:accent6>
      <a:hlink>
        <a:srgbClr val="76923C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49941"/>
      </a:accent1>
      <a:accent2>
        <a:srgbClr val="A4D144"/>
      </a:accent2>
      <a:accent3>
        <a:srgbClr val="649941"/>
      </a:accent3>
      <a:accent4>
        <a:srgbClr val="A4D144"/>
      </a:accent4>
      <a:accent5>
        <a:srgbClr val="649941"/>
      </a:accent5>
      <a:accent6>
        <a:srgbClr val="A4D144"/>
      </a:accent6>
      <a:hlink>
        <a:srgbClr val="76923C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49941"/>
      </a:accent1>
      <a:accent2>
        <a:srgbClr val="A4D144"/>
      </a:accent2>
      <a:accent3>
        <a:srgbClr val="649941"/>
      </a:accent3>
      <a:accent4>
        <a:srgbClr val="A4D144"/>
      </a:accent4>
      <a:accent5>
        <a:srgbClr val="649941"/>
      </a:accent5>
      <a:accent6>
        <a:srgbClr val="A4D144"/>
      </a:accent6>
      <a:hlink>
        <a:srgbClr val="76923C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10767</TotalTime>
  <Words>373</Words>
  <Application>Microsoft Office PowerPoint</Application>
  <PresentationFormat>On-screen Show (16:9)</PresentationFormat>
  <Paragraphs>124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Ognen</cp:lastModifiedBy>
  <cp:revision>461</cp:revision>
  <dcterms:created xsi:type="dcterms:W3CDTF">2016-12-05T23:26:54Z</dcterms:created>
  <dcterms:modified xsi:type="dcterms:W3CDTF">2019-12-11T07:58:41Z</dcterms:modified>
</cp:coreProperties>
</file>