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0"/>
  </p:notesMasterIdLst>
  <p:sldIdLst>
    <p:sldId id="256" r:id="rId4"/>
    <p:sldId id="265" r:id="rId5"/>
    <p:sldId id="270" r:id="rId6"/>
    <p:sldId id="293" r:id="rId7"/>
    <p:sldId id="298" r:id="rId8"/>
    <p:sldId id="303" r:id="rId9"/>
    <p:sldId id="323" r:id="rId10"/>
    <p:sldId id="322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04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271" r:id="rId2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880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941"/>
    <a:srgbClr val="A4D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622" autoAdjust="0"/>
  </p:normalViewPr>
  <p:slideViewPr>
    <p:cSldViewPr>
      <p:cViewPr>
        <p:scale>
          <a:sx n="125" d="100"/>
          <a:sy n="125" d="100"/>
        </p:scale>
        <p:origin x="-336" y="3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51BB8-A4B8-4FA2-BB17-9AAF02B5121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3C608-C205-4A5C-9EC0-A9103D671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1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3C608-C205-4A5C-9EC0-A9103D671F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3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23878"/>
            <a:ext cx="9144000" cy="51754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241422"/>
            <a:ext cx="9144000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pic>
        <p:nvPicPr>
          <p:cNvPr id="1027" name="Picture 3" descr="G:\002-KIMS BUSINESS\007-02-Googleslidesppt\02-GSppt-Contents-Kim\20170429\07-\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442" y="310690"/>
            <a:ext cx="6414918" cy="325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2366" y="5048249"/>
            <a:ext cx="9141634" cy="105933"/>
            <a:chOff x="2267744" y="4865360"/>
            <a:chExt cx="8064896" cy="154663"/>
          </a:xfrm>
        </p:grpSpPr>
        <p:sp>
          <p:nvSpPr>
            <p:cNvPr id="2" name="Rectangle 1"/>
            <p:cNvSpPr/>
            <p:nvPr userDrawn="1"/>
          </p:nvSpPr>
          <p:spPr>
            <a:xfrm>
              <a:off x="2267744" y="4872209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771800" y="4872088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275856" y="4870431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779912" y="4870310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283968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788024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292080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796136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300192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04248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08304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812360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8316416" y="4865481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8820472" y="4865360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9324528" y="4871445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9828584" y="4871324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98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516216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">
            <a:extLst>
              <a:ext uri="{FF2B5EF4-FFF2-40B4-BE49-F238E27FC236}">
                <a16:creationId xmlns:a16="http://schemas.microsoft.com/office/drawing/2014/main" xmlns="" id="{8B87355E-D241-4F84-8E34-F12EFC8C5311}"/>
              </a:ext>
            </a:extLst>
          </p:cNvPr>
          <p:cNvGrpSpPr/>
          <p:nvPr userDrawn="1"/>
        </p:nvGrpSpPr>
        <p:grpSpPr>
          <a:xfrm>
            <a:off x="2366" y="5048249"/>
            <a:ext cx="9141634" cy="105933"/>
            <a:chOff x="2267744" y="4865360"/>
            <a:chExt cx="8064896" cy="154663"/>
          </a:xfrm>
        </p:grpSpPr>
        <p:sp>
          <p:nvSpPr>
            <p:cNvPr id="31" name="Rectangle 1">
              <a:extLst>
                <a:ext uri="{FF2B5EF4-FFF2-40B4-BE49-F238E27FC236}">
                  <a16:creationId xmlns:a16="http://schemas.microsoft.com/office/drawing/2014/main" xmlns="" id="{8A80B83A-8DB6-4419-B9E6-5F4B7AD8250B}"/>
                </a:ext>
              </a:extLst>
            </p:cNvPr>
            <p:cNvSpPr/>
            <p:nvPr userDrawn="1"/>
          </p:nvSpPr>
          <p:spPr>
            <a:xfrm>
              <a:off x="2267744" y="4872209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">
              <a:extLst>
                <a:ext uri="{FF2B5EF4-FFF2-40B4-BE49-F238E27FC236}">
                  <a16:creationId xmlns:a16="http://schemas.microsoft.com/office/drawing/2014/main" xmlns="" id="{43C72C95-08A5-4AE8-AA2B-7F0F1D15237D}"/>
                </a:ext>
              </a:extLst>
            </p:cNvPr>
            <p:cNvSpPr/>
            <p:nvPr userDrawn="1"/>
          </p:nvSpPr>
          <p:spPr>
            <a:xfrm>
              <a:off x="2771800" y="4872088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xmlns="" id="{F744013E-0792-4E51-B21F-CE2E88A9BDF0}"/>
                </a:ext>
              </a:extLst>
            </p:cNvPr>
            <p:cNvSpPr/>
            <p:nvPr userDrawn="1"/>
          </p:nvSpPr>
          <p:spPr>
            <a:xfrm>
              <a:off x="3275856" y="4870431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xmlns="" id="{5048D8BC-6BEB-40DA-A91D-AE076BF3D670}"/>
                </a:ext>
              </a:extLst>
            </p:cNvPr>
            <p:cNvSpPr/>
            <p:nvPr userDrawn="1"/>
          </p:nvSpPr>
          <p:spPr>
            <a:xfrm>
              <a:off x="3779912" y="4870310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xmlns="" id="{80C6D9FC-EAE8-4EFC-AD4C-7A54C93E55DE}"/>
                </a:ext>
              </a:extLst>
            </p:cNvPr>
            <p:cNvSpPr/>
            <p:nvPr userDrawn="1"/>
          </p:nvSpPr>
          <p:spPr>
            <a:xfrm>
              <a:off x="4283968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xmlns="" id="{8CA4EF62-C0AE-487F-99C8-557E9C34CF58}"/>
                </a:ext>
              </a:extLst>
            </p:cNvPr>
            <p:cNvSpPr/>
            <p:nvPr userDrawn="1"/>
          </p:nvSpPr>
          <p:spPr>
            <a:xfrm>
              <a:off x="4788024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xmlns="" id="{C99470B5-F69C-47A6-A008-A055BC5A021B}"/>
                </a:ext>
              </a:extLst>
            </p:cNvPr>
            <p:cNvSpPr/>
            <p:nvPr userDrawn="1"/>
          </p:nvSpPr>
          <p:spPr>
            <a:xfrm>
              <a:off x="5292080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xmlns="" id="{0B0E86D1-5B0C-4381-A5AE-15D3B0AA4D84}"/>
                </a:ext>
              </a:extLst>
            </p:cNvPr>
            <p:cNvSpPr/>
            <p:nvPr userDrawn="1"/>
          </p:nvSpPr>
          <p:spPr>
            <a:xfrm>
              <a:off x="5796136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15">
              <a:extLst>
                <a:ext uri="{FF2B5EF4-FFF2-40B4-BE49-F238E27FC236}">
                  <a16:creationId xmlns:a16="http://schemas.microsoft.com/office/drawing/2014/main" xmlns="" id="{87B717A4-B04E-47EF-9C2D-21FC12E3AC70}"/>
                </a:ext>
              </a:extLst>
            </p:cNvPr>
            <p:cNvSpPr/>
            <p:nvPr userDrawn="1"/>
          </p:nvSpPr>
          <p:spPr>
            <a:xfrm>
              <a:off x="6300192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16">
              <a:extLst>
                <a:ext uri="{FF2B5EF4-FFF2-40B4-BE49-F238E27FC236}">
                  <a16:creationId xmlns:a16="http://schemas.microsoft.com/office/drawing/2014/main" xmlns="" id="{08993359-6EE8-4F9B-A1B6-07CADFE356A7}"/>
                </a:ext>
              </a:extLst>
            </p:cNvPr>
            <p:cNvSpPr/>
            <p:nvPr userDrawn="1"/>
          </p:nvSpPr>
          <p:spPr>
            <a:xfrm>
              <a:off x="6804248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xmlns="" id="{28BBF0BD-20A1-4BE9-8F51-98ACCA87025F}"/>
                </a:ext>
              </a:extLst>
            </p:cNvPr>
            <p:cNvSpPr/>
            <p:nvPr userDrawn="1"/>
          </p:nvSpPr>
          <p:spPr>
            <a:xfrm>
              <a:off x="7308304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xmlns="" id="{E5999C32-E7D0-45EA-9ED9-5C3EBEF6D1A2}"/>
                </a:ext>
              </a:extLst>
            </p:cNvPr>
            <p:cNvSpPr/>
            <p:nvPr userDrawn="1"/>
          </p:nvSpPr>
          <p:spPr>
            <a:xfrm>
              <a:off x="7812360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19">
              <a:extLst>
                <a:ext uri="{FF2B5EF4-FFF2-40B4-BE49-F238E27FC236}">
                  <a16:creationId xmlns:a16="http://schemas.microsoft.com/office/drawing/2014/main" xmlns="" id="{493FEA4D-D2EC-42FF-815F-E1C62644F9D6}"/>
                </a:ext>
              </a:extLst>
            </p:cNvPr>
            <p:cNvSpPr/>
            <p:nvPr userDrawn="1"/>
          </p:nvSpPr>
          <p:spPr>
            <a:xfrm>
              <a:off x="8316416" y="4865481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0">
              <a:extLst>
                <a:ext uri="{FF2B5EF4-FFF2-40B4-BE49-F238E27FC236}">
                  <a16:creationId xmlns:a16="http://schemas.microsoft.com/office/drawing/2014/main" xmlns="" id="{DD68CD7F-C635-4A31-91AE-B21DDAD2D667}"/>
                </a:ext>
              </a:extLst>
            </p:cNvPr>
            <p:cNvSpPr/>
            <p:nvPr userDrawn="1"/>
          </p:nvSpPr>
          <p:spPr>
            <a:xfrm>
              <a:off x="8820472" y="4865360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1">
              <a:extLst>
                <a:ext uri="{FF2B5EF4-FFF2-40B4-BE49-F238E27FC236}">
                  <a16:creationId xmlns:a16="http://schemas.microsoft.com/office/drawing/2014/main" xmlns="" id="{7EBF13E9-9DF3-4DA7-870E-B2463BDBB2FD}"/>
                </a:ext>
              </a:extLst>
            </p:cNvPr>
            <p:cNvSpPr/>
            <p:nvPr userDrawn="1"/>
          </p:nvSpPr>
          <p:spPr>
            <a:xfrm>
              <a:off x="9324528" y="4871445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2">
              <a:extLst>
                <a:ext uri="{FF2B5EF4-FFF2-40B4-BE49-F238E27FC236}">
                  <a16:creationId xmlns:a16="http://schemas.microsoft.com/office/drawing/2014/main" xmlns="" id="{DFA2D170-A948-4315-9FB0-2033E3DE34DA}"/>
                </a:ext>
              </a:extLst>
            </p:cNvPr>
            <p:cNvSpPr/>
            <p:nvPr userDrawn="1"/>
          </p:nvSpPr>
          <p:spPr>
            <a:xfrm>
              <a:off x="9828584" y="4871324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36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55" y="1131590"/>
            <a:ext cx="3312368" cy="29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154419" y="1237310"/>
            <a:ext cx="3043041" cy="1842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71" y="1117462"/>
            <a:ext cx="3312368" cy="29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898835" y="1223182"/>
            <a:ext cx="3043041" cy="1842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364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4572000" cy="17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572000" y="1715444"/>
            <a:ext cx="4572000" cy="17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3433500"/>
            <a:ext cx="4572000" cy="17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132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23928" y="0"/>
            <a:ext cx="5220072" cy="3147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11560" y="2787774"/>
            <a:ext cx="288032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226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3291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6079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252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그림 개체 틀 14">
            <a:extLst>
              <a:ext uri="{FF2B5EF4-FFF2-40B4-BE49-F238E27FC236}">
                <a16:creationId xmlns:a16="http://schemas.microsoft.com/office/drawing/2014/main" xmlns="" id="{9ECFE99B-B579-4A3C-A87A-75084AC09EE1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4499992" cy="2499742"/>
          </a:xfrm>
          <a:custGeom>
            <a:avLst/>
            <a:gdLst>
              <a:gd name="connsiteX0" fmla="*/ 0 w 4499992"/>
              <a:gd name="connsiteY0" fmla="*/ 0 h 2499742"/>
              <a:gd name="connsiteX1" fmla="*/ 4499992 w 4499992"/>
              <a:gd name="connsiteY1" fmla="*/ 0 h 2499742"/>
              <a:gd name="connsiteX2" fmla="*/ 4499992 w 4499992"/>
              <a:gd name="connsiteY2" fmla="*/ 1368152 h 2499742"/>
              <a:gd name="connsiteX3" fmla="*/ 3372247 w 4499992"/>
              <a:gd name="connsiteY3" fmla="*/ 1368152 h 2499742"/>
              <a:gd name="connsiteX4" fmla="*/ 3372247 w 4499992"/>
              <a:gd name="connsiteY4" fmla="*/ 2499742 h 2499742"/>
              <a:gd name="connsiteX5" fmla="*/ 0 w 4499992"/>
              <a:gd name="connsiteY5" fmla="*/ 2499742 h 249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992" h="2499742">
                <a:moveTo>
                  <a:pt x="0" y="0"/>
                </a:moveTo>
                <a:lnTo>
                  <a:pt x="4499992" y="0"/>
                </a:lnTo>
                <a:lnTo>
                  <a:pt x="4499992" y="1368152"/>
                </a:lnTo>
                <a:lnTo>
                  <a:pt x="3372247" y="1368152"/>
                </a:lnTo>
                <a:lnTo>
                  <a:pt x="3372247" y="2499742"/>
                </a:lnTo>
                <a:lnTo>
                  <a:pt x="0" y="2499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xmlns="" id="{F4858D0D-29DA-4F26-AF18-C0DEB17ABC8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4644008" y="0"/>
            <a:ext cx="4499992" cy="2499742"/>
          </a:xfrm>
          <a:custGeom>
            <a:avLst/>
            <a:gdLst>
              <a:gd name="connsiteX0" fmla="*/ 0 w 4499992"/>
              <a:gd name="connsiteY0" fmla="*/ 0 h 2499742"/>
              <a:gd name="connsiteX1" fmla="*/ 4499992 w 4499992"/>
              <a:gd name="connsiteY1" fmla="*/ 0 h 2499742"/>
              <a:gd name="connsiteX2" fmla="*/ 4499992 w 4499992"/>
              <a:gd name="connsiteY2" fmla="*/ 2499742 h 2499742"/>
              <a:gd name="connsiteX3" fmla="*/ 1137667 w 4499992"/>
              <a:gd name="connsiteY3" fmla="*/ 2499742 h 2499742"/>
              <a:gd name="connsiteX4" fmla="*/ 1137667 w 4499992"/>
              <a:gd name="connsiteY4" fmla="*/ 1368152 h 2499742"/>
              <a:gd name="connsiteX5" fmla="*/ 0 w 4499992"/>
              <a:gd name="connsiteY5" fmla="*/ 1368152 h 249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992" h="2499742">
                <a:moveTo>
                  <a:pt x="0" y="0"/>
                </a:moveTo>
                <a:lnTo>
                  <a:pt x="4499992" y="0"/>
                </a:lnTo>
                <a:lnTo>
                  <a:pt x="4499992" y="2499742"/>
                </a:lnTo>
                <a:lnTo>
                  <a:pt x="1137667" y="2499742"/>
                </a:lnTo>
                <a:lnTo>
                  <a:pt x="1137667" y="1368152"/>
                </a:lnTo>
                <a:lnTo>
                  <a:pt x="0" y="136815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xmlns="" id="{400095AA-D917-4540-B014-EEDB5478D0D8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4644008" y="2643759"/>
            <a:ext cx="4499992" cy="2499742"/>
          </a:xfrm>
          <a:custGeom>
            <a:avLst/>
            <a:gdLst>
              <a:gd name="connsiteX0" fmla="*/ 1137667 w 4499992"/>
              <a:gd name="connsiteY0" fmla="*/ 0 h 2499742"/>
              <a:gd name="connsiteX1" fmla="*/ 4499992 w 4499992"/>
              <a:gd name="connsiteY1" fmla="*/ 0 h 2499742"/>
              <a:gd name="connsiteX2" fmla="*/ 4499992 w 4499992"/>
              <a:gd name="connsiteY2" fmla="*/ 2499742 h 2499742"/>
              <a:gd name="connsiteX3" fmla="*/ 0 w 4499992"/>
              <a:gd name="connsiteY3" fmla="*/ 2499742 h 2499742"/>
              <a:gd name="connsiteX4" fmla="*/ 0 w 4499992"/>
              <a:gd name="connsiteY4" fmla="*/ 1118616 h 2499742"/>
              <a:gd name="connsiteX5" fmla="*/ 1137667 w 4499992"/>
              <a:gd name="connsiteY5" fmla="*/ 1118616 h 249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992" h="2499742">
                <a:moveTo>
                  <a:pt x="1137667" y="0"/>
                </a:moveTo>
                <a:lnTo>
                  <a:pt x="4499992" y="0"/>
                </a:lnTo>
                <a:lnTo>
                  <a:pt x="4499992" y="2499742"/>
                </a:lnTo>
                <a:lnTo>
                  <a:pt x="0" y="2499742"/>
                </a:lnTo>
                <a:lnTo>
                  <a:pt x="0" y="1118616"/>
                </a:lnTo>
                <a:lnTo>
                  <a:pt x="1137667" y="11186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xmlns="" id="{E797F658-C176-47C2-AEB4-F20B23921179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0" y="2643759"/>
            <a:ext cx="4499992" cy="2499742"/>
          </a:xfrm>
          <a:custGeom>
            <a:avLst/>
            <a:gdLst>
              <a:gd name="connsiteX0" fmla="*/ 0 w 4499992"/>
              <a:gd name="connsiteY0" fmla="*/ 0 h 2499742"/>
              <a:gd name="connsiteX1" fmla="*/ 3372247 w 4499992"/>
              <a:gd name="connsiteY1" fmla="*/ 0 h 2499742"/>
              <a:gd name="connsiteX2" fmla="*/ 3372247 w 4499992"/>
              <a:gd name="connsiteY2" fmla="*/ 1118616 h 2499742"/>
              <a:gd name="connsiteX3" fmla="*/ 4499992 w 4499992"/>
              <a:gd name="connsiteY3" fmla="*/ 1118616 h 2499742"/>
              <a:gd name="connsiteX4" fmla="*/ 4499992 w 4499992"/>
              <a:gd name="connsiteY4" fmla="*/ 2499742 h 2499742"/>
              <a:gd name="connsiteX5" fmla="*/ 0 w 4499992"/>
              <a:gd name="connsiteY5" fmla="*/ 2499742 h 249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992" h="2499742">
                <a:moveTo>
                  <a:pt x="0" y="0"/>
                </a:moveTo>
                <a:lnTo>
                  <a:pt x="3372247" y="0"/>
                </a:lnTo>
                <a:lnTo>
                  <a:pt x="3372247" y="1118616"/>
                </a:lnTo>
                <a:lnTo>
                  <a:pt x="4499992" y="1118616"/>
                </a:lnTo>
                <a:lnTo>
                  <a:pt x="4499992" y="2499742"/>
                </a:lnTo>
                <a:lnTo>
                  <a:pt x="0" y="2499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4550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491880" y="2571750"/>
            <a:ext cx="2160240" cy="2571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652120" y="2571750"/>
            <a:ext cx="349188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0" y="2561481"/>
            <a:ext cx="1740797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739834" y="2561481"/>
            <a:ext cx="1752046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0" y="3857625"/>
            <a:ext cx="349188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4572000" y="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4214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1347614"/>
            <a:ext cx="9144000" cy="2448272"/>
            <a:chOff x="0" y="1347614"/>
            <a:chExt cx="9144000" cy="2448272"/>
          </a:xfrm>
          <a:solidFill>
            <a:srgbClr val="649941">
              <a:alpha val="85000"/>
            </a:srgbClr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1347614"/>
              <a:ext cx="9144000" cy="2448272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 userDrawn="1"/>
          </p:nvSpPr>
          <p:spPr>
            <a:xfrm>
              <a:off x="0" y="1923678"/>
              <a:ext cx="9144000" cy="12241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63027" y="2155604"/>
            <a:ext cx="4880973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63027" y="2629180"/>
            <a:ext cx="4880973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267744" y="0"/>
            <a:ext cx="4608512" cy="5143500"/>
            <a:chOff x="0" y="1347614"/>
            <a:chExt cx="9144000" cy="2448272"/>
          </a:xfrm>
          <a:solidFill>
            <a:srgbClr val="649941">
              <a:alpha val="85000"/>
            </a:srgbClr>
          </a:solidFill>
        </p:grpSpPr>
        <p:sp>
          <p:nvSpPr>
            <p:cNvPr id="6" name="Rectangle 5"/>
            <p:cNvSpPr/>
            <p:nvPr userDrawn="1"/>
          </p:nvSpPr>
          <p:spPr>
            <a:xfrm>
              <a:off x="0" y="1347614"/>
              <a:ext cx="9144000" cy="2448272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86000" y="1347614"/>
              <a:ext cx="4572000" cy="24482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63838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93990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002-KIMS BUSINESS\007-02-Googleslidesppt\02-GSppt-Contents-Kim\20170429\07-\item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162"/>
            <a:ext cx="2527764" cy="252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3" name="Group 2">
            <a:extLst>
              <a:ext uri="{FF2B5EF4-FFF2-40B4-BE49-F238E27FC236}">
                <a16:creationId xmlns:a16="http://schemas.microsoft.com/office/drawing/2014/main" xmlns="" id="{75A1F0C8-ADE8-49C0-9621-BADA30C5AA62}"/>
              </a:ext>
            </a:extLst>
          </p:cNvPr>
          <p:cNvGrpSpPr/>
          <p:nvPr userDrawn="1"/>
        </p:nvGrpSpPr>
        <p:grpSpPr>
          <a:xfrm>
            <a:off x="2366" y="5048249"/>
            <a:ext cx="9141634" cy="105933"/>
            <a:chOff x="2267744" y="4865360"/>
            <a:chExt cx="8064896" cy="154663"/>
          </a:xfrm>
        </p:grpSpPr>
        <p:sp>
          <p:nvSpPr>
            <p:cNvPr id="24" name="Rectangle 1">
              <a:extLst>
                <a:ext uri="{FF2B5EF4-FFF2-40B4-BE49-F238E27FC236}">
                  <a16:creationId xmlns:a16="http://schemas.microsoft.com/office/drawing/2014/main" xmlns="" id="{F8E22D68-A56D-46FD-BC42-93B4EAE80021}"/>
                </a:ext>
              </a:extLst>
            </p:cNvPr>
            <p:cNvSpPr/>
            <p:nvPr userDrawn="1"/>
          </p:nvSpPr>
          <p:spPr>
            <a:xfrm>
              <a:off x="2267744" y="4872209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xmlns="" id="{8D24A598-D874-4C08-BEA7-301F153CADDB}"/>
                </a:ext>
              </a:extLst>
            </p:cNvPr>
            <p:cNvSpPr/>
            <p:nvPr userDrawn="1"/>
          </p:nvSpPr>
          <p:spPr>
            <a:xfrm>
              <a:off x="2771800" y="4872088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xmlns="" id="{53A13DC6-0EDF-4A8E-8E4D-81768F1DF80B}"/>
                </a:ext>
              </a:extLst>
            </p:cNvPr>
            <p:cNvSpPr/>
            <p:nvPr userDrawn="1"/>
          </p:nvSpPr>
          <p:spPr>
            <a:xfrm>
              <a:off x="3275856" y="4870431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xmlns="" id="{F2E441BD-7BE9-4A75-9DB5-735EC46026C2}"/>
                </a:ext>
              </a:extLst>
            </p:cNvPr>
            <p:cNvSpPr/>
            <p:nvPr userDrawn="1"/>
          </p:nvSpPr>
          <p:spPr>
            <a:xfrm>
              <a:off x="3779912" y="4870310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xmlns="" id="{C0BF37B3-A371-4645-A8AB-6294FA0012B1}"/>
                </a:ext>
              </a:extLst>
            </p:cNvPr>
            <p:cNvSpPr/>
            <p:nvPr userDrawn="1"/>
          </p:nvSpPr>
          <p:spPr>
            <a:xfrm>
              <a:off x="4283968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xmlns="" id="{D1F581C4-49C2-4733-8878-B70E3BB3F716}"/>
                </a:ext>
              </a:extLst>
            </p:cNvPr>
            <p:cNvSpPr/>
            <p:nvPr userDrawn="1"/>
          </p:nvSpPr>
          <p:spPr>
            <a:xfrm>
              <a:off x="4788024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xmlns="" id="{0562264D-B2F2-4788-B47F-5919F0A03323}"/>
                </a:ext>
              </a:extLst>
            </p:cNvPr>
            <p:cNvSpPr/>
            <p:nvPr userDrawn="1"/>
          </p:nvSpPr>
          <p:spPr>
            <a:xfrm>
              <a:off x="5292080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xmlns="" id="{1D2413AA-E9C9-4063-A40F-31C3653DDF8F}"/>
                </a:ext>
              </a:extLst>
            </p:cNvPr>
            <p:cNvSpPr/>
            <p:nvPr userDrawn="1"/>
          </p:nvSpPr>
          <p:spPr>
            <a:xfrm>
              <a:off x="5796136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xmlns="" id="{98EE8A88-944E-4EAF-802A-76F8CA0050AD}"/>
                </a:ext>
              </a:extLst>
            </p:cNvPr>
            <p:cNvSpPr/>
            <p:nvPr userDrawn="1"/>
          </p:nvSpPr>
          <p:spPr>
            <a:xfrm>
              <a:off x="6300192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xmlns="" id="{0A2BE1D3-6B9D-4BA7-AAC7-928A6AA44D80}"/>
                </a:ext>
              </a:extLst>
            </p:cNvPr>
            <p:cNvSpPr/>
            <p:nvPr userDrawn="1"/>
          </p:nvSpPr>
          <p:spPr>
            <a:xfrm>
              <a:off x="6804248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17">
              <a:extLst>
                <a:ext uri="{FF2B5EF4-FFF2-40B4-BE49-F238E27FC236}">
                  <a16:creationId xmlns:a16="http://schemas.microsoft.com/office/drawing/2014/main" xmlns="" id="{576E8FCF-68A2-4B49-93A1-8F3AE723DA83}"/>
                </a:ext>
              </a:extLst>
            </p:cNvPr>
            <p:cNvSpPr/>
            <p:nvPr userDrawn="1"/>
          </p:nvSpPr>
          <p:spPr>
            <a:xfrm>
              <a:off x="7308304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18">
              <a:extLst>
                <a:ext uri="{FF2B5EF4-FFF2-40B4-BE49-F238E27FC236}">
                  <a16:creationId xmlns:a16="http://schemas.microsoft.com/office/drawing/2014/main" xmlns="" id="{E38FF078-492E-46D5-B6EE-4FF39A801B41}"/>
                </a:ext>
              </a:extLst>
            </p:cNvPr>
            <p:cNvSpPr/>
            <p:nvPr userDrawn="1"/>
          </p:nvSpPr>
          <p:spPr>
            <a:xfrm>
              <a:off x="7812360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19">
              <a:extLst>
                <a:ext uri="{FF2B5EF4-FFF2-40B4-BE49-F238E27FC236}">
                  <a16:creationId xmlns:a16="http://schemas.microsoft.com/office/drawing/2014/main" xmlns="" id="{CE554615-93B8-4E75-BBD0-67603689B6A1}"/>
                </a:ext>
              </a:extLst>
            </p:cNvPr>
            <p:cNvSpPr/>
            <p:nvPr userDrawn="1"/>
          </p:nvSpPr>
          <p:spPr>
            <a:xfrm>
              <a:off x="8316416" y="4865481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0">
              <a:extLst>
                <a:ext uri="{FF2B5EF4-FFF2-40B4-BE49-F238E27FC236}">
                  <a16:creationId xmlns:a16="http://schemas.microsoft.com/office/drawing/2014/main" xmlns="" id="{AC36994E-976C-4B08-8784-AAC20FDF60E3}"/>
                </a:ext>
              </a:extLst>
            </p:cNvPr>
            <p:cNvSpPr/>
            <p:nvPr userDrawn="1"/>
          </p:nvSpPr>
          <p:spPr>
            <a:xfrm>
              <a:off x="8820472" y="4865360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21">
              <a:extLst>
                <a:ext uri="{FF2B5EF4-FFF2-40B4-BE49-F238E27FC236}">
                  <a16:creationId xmlns:a16="http://schemas.microsoft.com/office/drawing/2014/main" xmlns="" id="{7EEBE4CE-D8B6-495B-ACCE-C188E8DF4878}"/>
                </a:ext>
              </a:extLst>
            </p:cNvPr>
            <p:cNvSpPr/>
            <p:nvPr userDrawn="1"/>
          </p:nvSpPr>
          <p:spPr>
            <a:xfrm>
              <a:off x="9324528" y="4871445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2">
              <a:extLst>
                <a:ext uri="{FF2B5EF4-FFF2-40B4-BE49-F238E27FC236}">
                  <a16:creationId xmlns:a16="http://schemas.microsoft.com/office/drawing/2014/main" xmlns="" id="{FD50BD70-C637-458B-8952-261DED7CC717}"/>
                </a:ext>
              </a:extLst>
            </p:cNvPr>
            <p:cNvSpPr/>
            <p:nvPr userDrawn="1"/>
          </p:nvSpPr>
          <p:spPr>
            <a:xfrm>
              <a:off x="9828584" y="4871324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132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  <a:alpha val="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2498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5117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7504" y="1131590"/>
            <a:ext cx="8928992" cy="388843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4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335357"/>
            <a:ext cx="1296144" cy="101159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83568" y="2527876"/>
            <a:ext cx="1296144" cy="101159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83568" y="3720395"/>
            <a:ext cx="1296144" cy="101159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166260" y="1335357"/>
            <a:ext cx="6977740" cy="1011600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2166260" y="2527876"/>
            <a:ext cx="6977740" cy="1011600"/>
          </a:xfrm>
          <a:prstGeom prst="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2166260" y="3720395"/>
            <a:ext cx="6977740" cy="1011600"/>
          </a:xfrm>
          <a:prstGeom prst="rect">
            <a:avLst/>
          </a:prstGeom>
          <a:solidFill>
            <a:schemeClr val="accent3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0" y="1335357"/>
            <a:ext cx="511906" cy="101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0" y="2527876"/>
            <a:ext cx="511906" cy="101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0" y="3720395"/>
            <a:ext cx="511906" cy="101160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Group 2">
            <a:extLst>
              <a:ext uri="{FF2B5EF4-FFF2-40B4-BE49-F238E27FC236}">
                <a16:creationId xmlns:a16="http://schemas.microsoft.com/office/drawing/2014/main" xmlns="" id="{6E3CB9E0-2383-4255-9EF1-8268A614EEEE}"/>
              </a:ext>
            </a:extLst>
          </p:cNvPr>
          <p:cNvGrpSpPr/>
          <p:nvPr userDrawn="1"/>
        </p:nvGrpSpPr>
        <p:grpSpPr>
          <a:xfrm>
            <a:off x="2366" y="5048249"/>
            <a:ext cx="9141634" cy="105933"/>
            <a:chOff x="2267744" y="4865360"/>
            <a:chExt cx="8064896" cy="154663"/>
          </a:xfrm>
        </p:grpSpPr>
        <p:sp>
          <p:nvSpPr>
            <p:cNvPr id="34" name="Rectangle 1">
              <a:extLst>
                <a:ext uri="{FF2B5EF4-FFF2-40B4-BE49-F238E27FC236}">
                  <a16:creationId xmlns:a16="http://schemas.microsoft.com/office/drawing/2014/main" xmlns="" id="{4B0CF6BD-3392-4544-A141-29F47B1CE57E}"/>
                </a:ext>
              </a:extLst>
            </p:cNvPr>
            <p:cNvSpPr/>
            <p:nvPr userDrawn="1"/>
          </p:nvSpPr>
          <p:spPr>
            <a:xfrm>
              <a:off x="2267744" y="4872209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">
              <a:extLst>
                <a:ext uri="{FF2B5EF4-FFF2-40B4-BE49-F238E27FC236}">
                  <a16:creationId xmlns:a16="http://schemas.microsoft.com/office/drawing/2014/main" xmlns="" id="{622324D8-4779-4A27-9B32-A15B60CA1E3F}"/>
                </a:ext>
              </a:extLst>
            </p:cNvPr>
            <p:cNvSpPr/>
            <p:nvPr userDrawn="1"/>
          </p:nvSpPr>
          <p:spPr>
            <a:xfrm>
              <a:off x="2771800" y="4872088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7">
              <a:extLst>
                <a:ext uri="{FF2B5EF4-FFF2-40B4-BE49-F238E27FC236}">
                  <a16:creationId xmlns:a16="http://schemas.microsoft.com/office/drawing/2014/main" xmlns="" id="{70D2B963-189F-4326-8718-BF324BCA16CC}"/>
                </a:ext>
              </a:extLst>
            </p:cNvPr>
            <p:cNvSpPr/>
            <p:nvPr userDrawn="1"/>
          </p:nvSpPr>
          <p:spPr>
            <a:xfrm>
              <a:off x="3275856" y="4870431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8">
              <a:extLst>
                <a:ext uri="{FF2B5EF4-FFF2-40B4-BE49-F238E27FC236}">
                  <a16:creationId xmlns:a16="http://schemas.microsoft.com/office/drawing/2014/main" xmlns="" id="{7759F427-4CFF-402D-BAC9-E6272942E259}"/>
                </a:ext>
              </a:extLst>
            </p:cNvPr>
            <p:cNvSpPr/>
            <p:nvPr userDrawn="1"/>
          </p:nvSpPr>
          <p:spPr>
            <a:xfrm>
              <a:off x="3779912" y="4870310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xmlns="" id="{21B2D139-E4A6-4AA1-9E91-EB0C320C9588}"/>
                </a:ext>
              </a:extLst>
            </p:cNvPr>
            <p:cNvSpPr/>
            <p:nvPr userDrawn="1"/>
          </p:nvSpPr>
          <p:spPr>
            <a:xfrm>
              <a:off x="4283968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12">
              <a:extLst>
                <a:ext uri="{FF2B5EF4-FFF2-40B4-BE49-F238E27FC236}">
                  <a16:creationId xmlns:a16="http://schemas.microsoft.com/office/drawing/2014/main" xmlns="" id="{E22D69FE-AEE2-458A-BB65-4421D40B3C1E}"/>
                </a:ext>
              </a:extLst>
            </p:cNvPr>
            <p:cNvSpPr/>
            <p:nvPr userDrawn="1"/>
          </p:nvSpPr>
          <p:spPr>
            <a:xfrm>
              <a:off x="4788024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13">
              <a:extLst>
                <a:ext uri="{FF2B5EF4-FFF2-40B4-BE49-F238E27FC236}">
                  <a16:creationId xmlns:a16="http://schemas.microsoft.com/office/drawing/2014/main" xmlns="" id="{3E9B7D25-0B74-47AD-A341-CC17CE7D3CF2}"/>
                </a:ext>
              </a:extLst>
            </p:cNvPr>
            <p:cNvSpPr/>
            <p:nvPr userDrawn="1"/>
          </p:nvSpPr>
          <p:spPr>
            <a:xfrm>
              <a:off x="5292080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14">
              <a:extLst>
                <a:ext uri="{FF2B5EF4-FFF2-40B4-BE49-F238E27FC236}">
                  <a16:creationId xmlns:a16="http://schemas.microsoft.com/office/drawing/2014/main" xmlns="" id="{18243A91-A937-4727-AA0C-64F7155E171A}"/>
                </a:ext>
              </a:extLst>
            </p:cNvPr>
            <p:cNvSpPr/>
            <p:nvPr userDrawn="1"/>
          </p:nvSpPr>
          <p:spPr>
            <a:xfrm>
              <a:off x="5796136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15">
              <a:extLst>
                <a:ext uri="{FF2B5EF4-FFF2-40B4-BE49-F238E27FC236}">
                  <a16:creationId xmlns:a16="http://schemas.microsoft.com/office/drawing/2014/main" xmlns="" id="{DB98DEF8-FADC-4903-9196-0628B7FF4D70}"/>
                </a:ext>
              </a:extLst>
            </p:cNvPr>
            <p:cNvSpPr/>
            <p:nvPr userDrawn="1"/>
          </p:nvSpPr>
          <p:spPr>
            <a:xfrm>
              <a:off x="6300192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16">
              <a:extLst>
                <a:ext uri="{FF2B5EF4-FFF2-40B4-BE49-F238E27FC236}">
                  <a16:creationId xmlns:a16="http://schemas.microsoft.com/office/drawing/2014/main" xmlns="" id="{476076CE-F29A-4765-BAB5-55EF8812AA28}"/>
                </a:ext>
              </a:extLst>
            </p:cNvPr>
            <p:cNvSpPr/>
            <p:nvPr userDrawn="1"/>
          </p:nvSpPr>
          <p:spPr>
            <a:xfrm>
              <a:off x="6804248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17">
              <a:extLst>
                <a:ext uri="{FF2B5EF4-FFF2-40B4-BE49-F238E27FC236}">
                  <a16:creationId xmlns:a16="http://schemas.microsoft.com/office/drawing/2014/main" xmlns="" id="{7564AFBA-D0EF-48DA-A6B6-20BBAB6A51EF}"/>
                </a:ext>
              </a:extLst>
            </p:cNvPr>
            <p:cNvSpPr/>
            <p:nvPr userDrawn="1"/>
          </p:nvSpPr>
          <p:spPr>
            <a:xfrm>
              <a:off x="7308304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18">
              <a:extLst>
                <a:ext uri="{FF2B5EF4-FFF2-40B4-BE49-F238E27FC236}">
                  <a16:creationId xmlns:a16="http://schemas.microsoft.com/office/drawing/2014/main" xmlns="" id="{95C98BE3-6F7D-4D6D-A2E6-A7DCB674C51A}"/>
                </a:ext>
              </a:extLst>
            </p:cNvPr>
            <p:cNvSpPr/>
            <p:nvPr userDrawn="1"/>
          </p:nvSpPr>
          <p:spPr>
            <a:xfrm>
              <a:off x="7812360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19">
              <a:extLst>
                <a:ext uri="{FF2B5EF4-FFF2-40B4-BE49-F238E27FC236}">
                  <a16:creationId xmlns:a16="http://schemas.microsoft.com/office/drawing/2014/main" xmlns="" id="{9654DC83-FBA6-4C1B-8A2E-CCDCC688FEE7}"/>
                </a:ext>
              </a:extLst>
            </p:cNvPr>
            <p:cNvSpPr/>
            <p:nvPr userDrawn="1"/>
          </p:nvSpPr>
          <p:spPr>
            <a:xfrm>
              <a:off x="8316416" y="4865481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20">
              <a:extLst>
                <a:ext uri="{FF2B5EF4-FFF2-40B4-BE49-F238E27FC236}">
                  <a16:creationId xmlns:a16="http://schemas.microsoft.com/office/drawing/2014/main" xmlns="" id="{09B23FBB-894F-4244-A484-4FA3442C3C2D}"/>
                </a:ext>
              </a:extLst>
            </p:cNvPr>
            <p:cNvSpPr/>
            <p:nvPr userDrawn="1"/>
          </p:nvSpPr>
          <p:spPr>
            <a:xfrm>
              <a:off x="8820472" y="4865360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1">
              <a:extLst>
                <a:ext uri="{FF2B5EF4-FFF2-40B4-BE49-F238E27FC236}">
                  <a16:creationId xmlns:a16="http://schemas.microsoft.com/office/drawing/2014/main" xmlns="" id="{04F25DA4-74DC-4F1B-9ACF-4FA301DEEDD5}"/>
                </a:ext>
              </a:extLst>
            </p:cNvPr>
            <p:cNvSpPr/>
            <p:nvPr userDrawn="1"/>
          </p:nvSpPr>
          <p:spPr>
            <a:xfrm>
              <a:off x="9324528" y="4871445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2">
              <a:extLst>
                <a:ext uri="{FF2B5EF4-FFF2-40B4-BE49-F238E27FC236}">
                  <a16:creationId xmlns:a16="http://schemas.microsoft.com/office/drawing/2014/main" xmlns="" id="{47C35BF7-5E1C-4341-8835-40B8D75CE509}"/>
                </a:ext>
              </a:extLst>
            </p:cNvPr>
            <p:cNvSpPr/>
            <p:nvPr userDrawn="1"/>
          </p:nvSpPr>
          <p:spPr>
            <a:xfrm>
              <a:off x="9828584" y="4871324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3563888" y="1459377"/>
            <a:ext cx="3312127" cy="360000"/>
          </a:xfrm>
          <a:prstGeom prst="homePlate">
            <a:avLst>
              <a:gd name="adj" fmla="val 58282"/>
            </a:avLst>
          </a:prstGeom>
          <a:solidFill>
            <a:schemeClr val="accent4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entagon 7"/>
          <p:cNvSpPr/>
          <p:nvPr userDrawn="1"/>
        </p:nvSpPr>
        <p:spPr>
          <a:xfrm>
            <a:off x="3563888" y="1963541"/>
            <a:ext cx="3672128" cy="360000"/>
          </a:xfrm>
          <a:prstGeom prst="homePlate">
            <a:avLst>
              <a:gd name="adj" fmla="val 58282"/>
            </a:avLst>
          </a:prstGeom>
          <a:solidFill>
            <a:schemeClr val="accent3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entagon 8"/>
          <p:cNvSpPr/>
          <p:nvPr userDrawn="1"/>
        </p:nvSpPr>
        <p:spPr>
          <a:xfrm>
            <a:off x="3563888" y="2467705"/>
            <a:ext cx="4032128" cy="360000"/>
          </a:xfrm>
          <a:prstGeom prst="homePlate">
            <a:avLst>
              <a:gd name="adj" fmla="val 58282"/>
            </a:avLst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3563888" y="2947558"/>
            <a:ext cx="4392128" cy="360000"/>
          </a:xfrm>
          <a:prstGeom prst="homePlate">
            <a:avLst>
              <a:gd name="adj" fmla="val 58282"/>
            </a:avLst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140705"/>
            <a:ext cx="5218080" cy="26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21006" y="1483269"/>
            <a:ext cx="2501783" cy="18494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">
            <a:extLst>
              <a:ext uri="{FF2B5EF4-FFF2-40B4-BE49-F238E27FC236}">
                <a16:creationId xmlns:a16="http://schemas.microsoft.com/office/drawing/2014/main" xmlns="" id="{C13A72D2-F464-40AB-BCA5-8F0F28F9501E}"/>
              </a:ext>
            </a:extLst>
          </p:cNvPr>
          <p:cNvGrpSpPr/>
          <p:nvPr userDrawn="1"/>
        </p:nvGrpSpPr>
        <p:grpSpPr>
          <a:xfrm>
            <a:off x="2366" y="5048249"/>
            <a:ext cx="9141634" cy="105933"/>
            <a:chOff x="2267744" y="4865360"/>
            <a:chExt cx="8064896" cy="154663"/>
          </a:xfrm>
        </p:grpSpPr>
        <p:sp>
          <p:nvSpPr>
            <p:cNvPr id="31" name="Rectangle 1">
              <a:extLst>
                <a:ext uri="{FF2B5EF4-FFF2-40B4-BE49-F238E27FC236}">
                  <a16:creationId xmlns:a16="http://schemas.microsoft.com/office/drawing/2014/main" xmlns="" id="{438FFFA1-D809-4F75-91E8-41D5DE88B0CA}"/>
                </a:ext>
              </a:extLst>
            </p:cNvPr>
            <p:cNvSpPr/>
            <p:nvPr userDrawn="1"/>
          </p:nvSpPr>
          <p:spPr>
            <a:xfrm>
              <a:off x="2267744" y="4872209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">
              <a:extLst>
                <a:ext uri="{FF2B5EF4-FFF2-40B4-BE49-F238E27FC236}">
                  <a16:creationId xmlns:a16="http://schemas.microsoft.com/office/drawing/2014/main" xmlns="" id="{6E9E44BF-838A-43E0-8C09-A63C02F7A596}"/>
                </a:ext>
              </a:extLst>
            </p:cNvPr>
            <p:cNvSpPr/>
            <p:nvPr userDrawn="1"/>
          </p:nvSpPr>
          <p:spPr>
            <a:xfrm>
              <a:off x="2771800" y="4872088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xmlns="" id="{A0F4344E-487C-4B76-A89D-090E9073C6F4}"/>
                </a:ext>
              </a:extLst>
            </p:cNvPr>
            <p:cNvSpPr/>
            <p:nvPr userDrawn="1"/>
          </p:nvSpPr>
          <p:spPr>
            <a:xfrm>
              <a:off x="3275856" y="4870431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xmlns="" id="{49C60A68-D099-48B9-9B3C-CA487F566FFB}"/>
                </a:ext>
              </a:extLst>
            </p:cNvPr>
            <p:cNvSpPr/>
            <p:nvPr userDrawn="1"/>
          </p:nvSpPr>
          <p:spPr>
            <a:xfrm>
              <a:off x="3779912" y="4870310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xmlns="" id="{1E673706-38E3-4D83-B2E4-D892E800DBB5}"/>
                </a:ext>
              </a:extLst>
            </p:cNvPr>
            <p:cNvSpPr/>
            <p:nvPr userDrawn="1"/>
          </p:nvSpPr>
          <p:spPr>
            <a:xfrm>
              <a:off x="4283968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xmlns="" id="{B2B00D80-B95E-42E5-9669-A63EE75AB1E6}"/>
                </a:ext>
              </a:extLst>
            </p:cNvPr>
            <p:cNvSpPr/>
            <p:nvPr userDrawn="1"/>
          </p:nvSpPr>
          <p:spPr>
            <a:xfrm>
              <a:off x="4788024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xmlns="" id="{3BF28E8B-36EF-45A4-B19C-E3FB3C308892}"/>
                </a:ext>
              </a:extLst>
            </p:cNvPr>
            <p:cNvSpPr/>
            <p:nvPr userDrawn="1"/>
          </p:nvSpPr>
          <p:spPr>
            <a:xfrm>
              <a:off x="5292080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xmlns="" id="{06219DF2-62AF-47A5-A922-5121B833BBD8}"/>
                </a:ext>
              </a:extLst>
            </p:cNvPr>
            <p:cNvSpPr/>
            <p:nvPr userDrawn="1"/>
          </p:nvSpPr>
          <p:spPr>
            <a:xfrm>
              <a:off x="5796136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15">
              <a:extLst>
                <a:ext uri="{FF2B5EF4-FFF2-40B4-BE49-F238E27FC236}">
                  <a16:creationId xmlns:a16="http://schemas.microsoft.com/office/drawing/2014/main" xmlns="" id="{2FE4491E-50BC-4C05-BE33-62624D5A1DBD}"/>
                </a:ext>
              </a:extLst>
            </p:cNvPr>
            <p:cNvSpPr/>
            <p:nvPr userDrawn="1"/>
          </p:nvSpPr>
          <p:spPr>
            <a:xfrm>
              <a:off x="6300192" y="4868845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16">
              <a:extLst>
                <a:ext uri="{FF2B5EF4-FFF2-40B4-BE49-F238E27FC236}">
                  <a16:creationId xmlns:a16="http://schemas.microsoft.com/office/drawing/2014/main" xmlns="" id="{D644C7C2-1E32-4F96-8E37-5EF1C7B510B0}"/>
                </a:ext>
              </a:extLst>
            </p:cNvPr>
            <p:cNvSpPr/>
            <p:nvPr userDrawn="1"/>
          </p:nvSpPr>
          <p:spPr>
            <a:xfrm>
              <a:off x="6804248" y="4868724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xmlns="" id="{251340D8-5710-48BB-8D79-70178F6A3652}"/>
                </a:ext>
              </a:extLst>
            </p:cNvPr>
            <p:cNvSpPr/>
            <p:nvPr userDrawn="1"/>
          </p:nvSpPr>
          <p:spPr>
            <a:xfrm>
              <a:off x="7308304" y="4867067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xmlns="" id="{852D8D65-05B6-45C6-B11C-EFB134B1BFD4}"/>
                </a:ext>
              </a:extLst>
            </p:cNvPr>
            <p:cNvSpPr/>
            <p:nvPr userDrawn="1"/>
          </p:nvSpPr>
          <p:spPr>
            <a:xfrm>
              <a:off x="7812360" y="4866946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19">
              <a:extLst>
                <a:ext uri="{FF2B5EF4-FFF2-40B4-BE49-F238E27FC236}">
                  <a16:creationId xmlns:a16="http://schemas.microsoft.com/office/drawing/2014/main" xmlns="" id="{676FE479-DB62-4E58-A30D-E949E480A1B8}"/>
                </a:ext>
              </a:extLst>
            </p:cNvPr>
            <p:cNvSpPr/>
            <p:nvPr userDrawn="1"/>
          </p:nvSpPr>
          <p:spPr>
            <a:xfrm>
              <a:off x="8316416" y="4865481"/>
              <a:ext cx="504056" cy="147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0">
              <a:extLst>
                <a:ext uri="{FF2B5EF4-FFF2-40B4-BE49-F238E27FC236}">
                  <a16:creationId xmlns:a16="http://schemas.microsoft.com/office/drawing/2014/main" xmlns="" id="{14E3D49C-E692-4267-9F43-814CD90ADF47}"/>
                </a:ext>
              </a:extLst>
            </p:cNvPr>
            <p:cNvSpPr/>
            <p:nvPr userDrawn="1"/>
          </p:nvSpPr>
          <p:spPr>
            <a:xfrm>
              <a:off x="8820472" y="4865360"/>
              <a:ext cx="504056" cy="14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1">
              <a:extLst>
                <a:ext uri="{FF2B5EF4-FFF2-40B4-BE49-F238E27FC236}">
                  <a16:creationId xmlns:a16="http://schemas.microsoft.com/office/drawing/2014/main" xmlns="" id="{B7A4AE3C-8634-40A6-8134-C80DE28633AC}"/>
                </a:ext>
              </a:extLst>
            </p:cNvPr>
            <p:cNvSpPr/>
            <p:nvPr userDrawn="1"/>
          </p:nvSpPr>
          <p:spPr>
            <a:xfrm>
              <a:off x="9324528" y="4871445"/>
              <a:ext cx="504056" cy="1478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2">
              <a:extLst>
                <a:ext uri="{FF2B5EF4-FFF2-40B4-BE49-F238E27FC236}">
                  <a16:creationId xmlns:a16="http://schemas.microsoft.com/office/drawing/2014/main" xmlns="" id="{8D838F89-BC9F-49BF-A2E3-527CFE6E254B}"/>
                </a:ext>
              </a:extLst>
            </p:cNvPr>
            <p:cNvSpPr/>
            <p:nvPr userDrawn="1"/>
          </p:nvSpPr>
          <p:spPr>
            <a:xfrm>
              <a:off x="9828584" y="4871324"/>
              <a:ext cx="504056" cy="1478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843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1" r:id="rId3"/>
    <p:sldLayoutId id="2147483661" r:id="rId4"/>
    <p:sldLayoutId id="2147483660" r:id="rId5"/>
    <p:sldLayoutId id="2147483655" r:id="rId6"/>
    <p:sldLayoutId id="2147483662" r:id="rId7"/>
    <p:sldLayoutId id="2147483663" r:id="rId8"/>
    <p:sldLayoutId id="2147483673" r:id="rId9"/>
    <p:sldLayoutId id="2147483665" r:id="rId10"/>
    <p:sldLayoutId id="2147483666" r:id="rId11"/>
    <p:sldLayoutId id="2147483667" r:id="rId12"/>
    <p:sldLayoutId id="2147483672" r:id="rId13"/>
    <p:sldLayoutId id="2147483668" r:id="rId14"/>
    <p:sldLayoutId id="2147483669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528" y="3776176"/>
            <a:ext cx="8820472" cy="949593"/>
          </a:xfrm>
        </p:spPr>
        <p:txBody>
          <a:bodyPr/>
          <a:lstStyle/>
          <a:p>
            <a:r>
              <a:rPr lang="mk-MK" sz="2000" dirty="0" smtClean="0">
                <a:solidFill>
                  <a:schemeClr val="accent5">
                    <a:lumMod val="75000"/>
                  </a:schemeClr>
                </a:solidFill>
              </a:rPr>
              <a:t>ПРАВИЛНИК </a:t>
            </a:r>
            <a:r>
              <a:rPr lang="mk-MK" sz="2000" dirty="0">
                <a:solidFill>
                  <a:schemeClr val="accent5">
                    <a:lumMod val="75000"/>
                  </a:schemeClr>
                </a:solidFill>
              </a:rPr>
              <a:t>ЗА НАЧИНОТ</a:t>
            </a:r>
            <a:r>
              <a:rPr lang="mk-MK" sz="2000" dirty="0">
                <a:solidFill>
                  <a:schemeClr val="accent5">
                    <a:lumMod val="75000"/>
                  </a:schemeClr>
                </a:solidFill>
              </a:rPr>
              <a:t>, ВИДОТ, И ВИСИНАТА НА СУБВЕНЦИИТЕ</a:t>
            </a:r>
          </a:p>
          <a:p>
            <a:r>
              <a:rPr lang="mk-MK" sz="2000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mk-MK" sz="2000" dirty="0" smtClean="0">
                <a:solidFill>
                  <a:schemeClr val="accent5">
                    <a:lumMod val="75000"/>
                  </a:schemeClr>
                </a:solidFill>
              </a:rPr>
              <a:t>НАЈЧЕСТИ ПРОПУСТИ ВО БАРАЊАТА</a:t>
            </a:r>
          </a:p>
          <a:p>
            <a:r>
              <a:rPr lang="mk-MK" sz="2000" dirty="0" smtClean="0">
                <a:solidFill>
                  <a:schemeClr val="accent5">
                    <a:lumMod val="75000"/>
                  </a:schemeClr>
                </a:solidFill>
              </a:rPr>
              <a:t>- 2019 - </a:t>
            </a:r>
            <a:endParaRPr lang="mk-MK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>
            <a:hlinkClick r:id="rId3"/>
          </p:cNvPr>
          <p:cNvSpPr txBox="1"/>
          <p:nvPr/>
        </p:nvSpPr>
        <p:spPr>
          <a:xfrm>
            <a:off x="6732240" y="4724113"/>
            <a:ext cx="2411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solidFill>
                  <a:srgbClr val="649941"/>
                </a:solidFill>
                <a:cs typeface="Arial" pitchFamily="34" charset="0"/>
              </a:rPr>
              <a:t>www.tourismmacedonia.gov.mk</a:t>
            </a:r>
            <a:endParaRPr lang="ko-KR" altLang="en-US" sz="1000" dirty="0">
              <a:solidFill>
                <a:srgbClr val="64994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2071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200" dirty="0"/>
              <a:t>Договор за авионски превоз помеѓу авионскиот превозник и организаторот на чартер, со наведени летови </a:t>
            </a:r>
            <a:r>
              <a:rPr lang="mk-MK" sz="1200" dirty="0" smtClean="0"/>
              <a:t>и</a:t>
            </a:r>
          </a:p>
          <a:p>
            <a:pPr>
              <a:spcAft>
                <a:spcPts val="0"/>
              </a:spcAft>
            </a:pPr>
            <a:r>
              <a:rPr lang="mk-MK" sz="1200" dirty="0"/>
              <a:t> </a:t>
            </a:r>
            <a:r>
              <a:rPr lang="mk-MK" sz="1200" dirty="0" smtClean="0"/>
              <a:t>      периоди</a:t>
            </a:r>
            <a:r>
              <a:rPr lang="mk-MK" sz="1200" dirty="0" smtClean="0"/>
              <a:t>; </a:t>
            </a:r>
            <a:endParaRPr lang="mk-MK" sz="1200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200" dirty="0"/>
              <a:t>Доколку организаторот на чартер аплицира сам, потребно е да се достави:</a:t>
            </a:r>
          </a:p>
          <a:p>
            <a:pPr>
              <a:spcAft>
                <a:spcPts val="0"/>
              </a:spcAft>
            </a:pPr>
            <a:r>
              <a:rPr lang="mk-MK" sz="1200" dirty="0"/>
              <a:t>   - Фактура за реализиран авионски превоз од авио превозникот и соодветен доказ за плаќање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200" dirty="0"/>
              <a:t>Доколку организаторот на чартер продава дел од седиштата на друг туроператор, тогаш туроператорот кој </a:t>
            </a:r>
            <a:r>
              <a:rPr lang="mk-MK" sz="1200" dirty="0" smtClean="0"/>
              <a:t>се</a:t>
            </a:r>
          </a:p>
          <a:p>
            <a:pPr>
              <a:spcAft>
                <a:spcPts val="0"/>
              </a:spcAft>
            </a:pPr>
            <a:r>
              <a:rPr lang="mk-MK" sz="1200" dirty="0"/>
              <a:t> </a:t>
            </a:r>
            <a:r>
              <a:rPr lang="mk-MK" sz="1200" dirty="0" smtClean="0"/>
              <a:t>      јавува </a:t>
            </a:r>
            <a:r>
              <a:rPr lang="mk-MK" sz="1200" dirty="0"/>
              <a:t>како купувач на </a:t>
            </a:r>
            <a:r>
              <a:rPr lang="mk-MK" sz="1200" dirty="0" smtClean="0"/>
              <a:t>седиштата </a:t>
            </a:r>
            <a:r>
              <a:rPr lang="mk-MK" sz="1200" dirty="0"/>
              <a:t>може да аплицира за субвенции, доколку ги достави следните документи:</a:t>
            </a:r>
          </a:p>
          <a:p>
            <a:r>
              <a:rPr lang="mk-MK" sz="1200" dirty="0"/>
              <a:t>  </a:t>
            </a:r>
            <a:r>
              <a:rPr lang="mk-MK" sz="1200" dirty="0" smtClean="0"/>
              <a:t> </a:t>
            </a:r>
            <a:r>
              <a:rPr lang="mk-MK" sz="1200" dirty="0"/>
              <a:t>- Договор за авионски превоз помеѓу авионскиот превозник и организаторот на чартер, со наведени летови </a:t>
            </a:r>
            <a:r>
              <a:rPr lang="mk-MK" sz="1200" dirty="0" smtClean="0"/>
              <a:t>и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</a:t>
            </a:r>
            <a:r>
              <a:rPr lang="mk-MK" sz="1200" dirty="0"/>
              <a:t>периоди</a:t>
            </a:r>
            <a:r>
              <a:rPr lang="mk-MK" sz="1200" dirty="0" smtClean="0"/>
              <a:t>; </a:t>
            </a:r>
            <a:endParaRPr lang="mk-MK" sz="1200" dirty="0"/>
          </a:p>
          <a:p>
            <a:pPr>
              <a:spcAft>
                <a:spcPts val="0"/>
              </a:spcAft>
            </a:pPr>
            <a:r>
              <a:rPr lang="mk-MK" sz="1200" dirty="0"/>
              <a:t>   - Фактура за реализиран авионски превоз од авионскиот превозник и </a:t>
            </a:r>
            <a:r>
              <a:rPr lang="mk-MK" sz="1200" dirty="0" smtClean="0"/>
              <a:t>соодветен </a:t>
            </a:r>
            <a:r>
              <a:rPr lang="mk-MK" sz="1200" dirty="0"/>
              <a:t>доказ за плаќање</a:t>
            </a:r>
          </a:p>
          <a:p>
            <a:pPr>
              <a:spcAft>
                <a:spcPts val="0"/>
              </a:spcAft>
            </a:pPr>
            <a:r>
              <a:rPr lang="mk-MK" sz="1200" dirty="0"/>
              <a:t>   - Овластување од организаторот на чартер, дека се откажува од барање за субвенции за седиштата кои ги </a:t>
            </a:r>
            <a:r>
              <a:rPr lang="mk-MK" sz="1200" dirty="0" smtClean="0"/>
              <a:t>продава</a:t>
            </a:r>
            <a:endParaRPr lang="mk-MK" sz="1200" dirty="0"/>
          </a:p>
          <a:p>
            <a:pPr>
              <a:spcAft>
                <a:spcPts val="0"/>
              </a:spcAft>
            </a:pPr>
            <a:r>
              <a:rPr lang="mk-MK" sz="1200" dirty="0" smtClean="0"/>
              <a:t>   - Фактура </a:t>
            </a:r>
            <a:r>
              <a:rPr lang="mk-MK" sz="1200" dirty="0"/>
              <a:t>од организаторот на чартер кон туроператорот кој се јавува како купувач на седишатата и </a:t>
            </a:r>
            <a:r>
              <a:rPr lang="mk-MK" sz="1200" dirty="0" smtClean="0"/>
              <a:t>соодветен</a:t>
            </a:r>
          </a:p>
          <a:p>
            <a:pPr>
              <a:spcAft>
                <a:spcPts val="0"/>
              </a:spcAft>
            </a:pPr>
            <a:r>
              <a:rPr lang="mk-MK" sz="1200" dirty="0"/>
              <a:t> </a:t>
            </a:r>
            <a:r>
              <a:rPr lang="mk-MK" sz="1200" dirty="0" smtClean="0"/>
              <a:t>      доказ </a:t>
            </a:r>
            <a:r>
              <a:rPr lang="mk-MK" sz="1200" dirty="0"/>
              <a:t>за плаќање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Листа на летови од ТАВ за конкретните летови за доаѓање и заминување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Флај листа со видлив податок за патниците за кои се однесува барањето, податок за период на доаѓање </a:t>
            </a:r>
            <a:r>
              <a:rPr lang="mk-MK" sz="1200" dirty="0" smtClean="0"/>
              <a:t>и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  заминување </a:t>
            </a:r>
            <a:r>
              <a:rPr lang="mk-MK" sz="1200" dirty="0"/>
              <a:t>и видлив податок од авионскиот превозник кој го издава документот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Доколку групата престојува и во други градови во земјава да се достави и фактура за реализиран </a:t>
            </a:r>
            <a:r>
              <a:rPr lang="mk-MK" sz="1200" dirty="0" smtClean="0"/>
              <a:t>автобуски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  превоз </a:t>
            </a:r>
            <a:r>
              <a:rPr lang="mk-MK" sz="1200" dirty="0"/>
              <a:t>и доказ за платена фактура за автобуски превоз (копија од банкарски извод со наведен број на </a:t>
            </a:r>
            <a:r>
              <a:rPr lang="mk-MK" sz="1200" dirty="0" smtClean="0"/>
              <a:t>фактура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  за </a:t>
            </a:r>
            <a:r>
              <a:rPr lang="mk-MK" sz="1200" dirty="0"/>
              <a:t>која се однесува плаќањето)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396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2. Авионски превоз – СУ2 </a:t>
            </a:r>
            <a:r>
              <a:rPr lang="mk-MK" b="1" dirty="0" smtClean="0">
                <a:solidFill>
                  <a:schemeClr val="accent1">
                    <a:lumMod val="75000"/>
                  </a:schemeClr>
                </a:solidFill>
              </a:rPr>
              <a:t>чартер</a:t>
            </a:r>
            <a:endParaRPr lang="mk-MK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56363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Минимум 10 лица во група;</a:t>
            </a:r>
          </a:p>
          <a:p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Железнички превоз од место на започнување на програмата до место на завршување; </a:t>
            </a:r>
          </a:p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Доказ за реализирано сместување за </a:t>
            </a:r>
            <a:r>
              <a:rPr lang="mk-MK" sz="1600" u="sng" dirty="0"/>
              <a:t>цел период </a:t>
            </a:r>
            <a:r>
              <a:rPr lang="mk-MK" sz="1600" dirty="0"/>
              <a:t>на престој во Македонија (минимум 3 ноќевања)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3205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3. Железнички превоз СУ5</a:t>
            </a:r>
          </a:p>
        </p:txBody>
      </p:sp>
    </p:spTree>
    <p:extLst>
      <p:ext uri="{BB962C8B-B14F-4D97-AF65-F5344CB8AC3E}">
        <p14:creationId xmlns:p14="http://schemas.microsoft.com/office/powerpoint/2010/main" val="34868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347614"/>
            <a:ext cx="85689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Копија од договорот со железница за закуп на вагон, или фотокопија од сметката на железничкиот превоз од кои се видливи податоците за: место на поаѓање и пристигнување на групата, бројот на седишта во вагонот и датата на извршениот превоз;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Листа на податоци за странските туристи, за кои се поднесува барањето 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Доказ за платена фактура за реализиран превоз.</a:t>
            </a:r>
            <a:endParaRPr lang="en-US" sz="1200" dirty="0"/>
          </a:p>
          <a:p>
            <a:pPr>
              <a:spcAft>
                <a:spcPts val="0"/>
              </a:spcAft>
            </a:pPr>
            <a:endParaRPr lang="mk-MK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4337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 smtClean="0">
                <a:solidFill>
                  <a:schemeClr val="accent1">
                    <a:lumMod val="75000"/>
                  </a:schemeClr>
                </a:solidFill>
              </a:rPr>
              <a:t>3.1 </a:t>
            </a:r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Железнички превоз СУ5 образец</a:t>
            </a:r>
          </a:p>
        </p:txBody>
      </p:sp>
    </p:spTree>
    <p:extLst>
      <p:ext uri="{BB962C8B-B14F-4D97-AF65-F5344CB8AC3E}">
        <p14:creationId xmlns:p14="http://schemas.microsoft.com/office/powerpoint/2010/main" val="4405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51520" y="1563638"/>
            <a:ext cx="85689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mk-MK" sz="12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Минимум 10 лица во група;</a:t>
            </a:r>
          </a:p>
          <a:p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Доказ за реализирано сместување во Р</a:t>
            </a:r>
            <a:r>
              <a:rPr lang="mk-MK" sz="1600" dirty="0" smtClean="0"/>
              <a:t>. Македонија </a:t>
            </a:r>
            <a:r>
              <a:rPr lang="mk-MK" sz="1600" dirty="0"/>
              <a:t>за </a:t>
            </a:r>
            <a:r>
              <a:rPr lang="mk-MK" sz="1600" u="sng" dirty="0"/>
              <a:t>минимум 2 ноќевања</a:t>
            </a:r>
            <a:r>
              <a:rPr lang="mk-MK" sz="1600" dirty="0"/>
              <a:t>;</a:t>
            </a:r>
          </a:p>
          <a:p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Доказ за реализирано сместување надвор од Македонија, минимум 1 ноќевање</a:t>
            </a:r>
            <a:r>
              <a:rPr lang="mk-MK" sz="1200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3807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4. Кружна тура во регионот СУ6</a:t>
            </a:r>
          </a:p>
        </p:txBody>
      </p:sp>
    </p:spTree>
    <p:extLst>
      <p:ext uri="{BB962C8B-B14F-4D97-AF65-F5344CB8AC3E}">
        <p14:creationId xmlns:p14="http://schemas.microsoft.com/office/powerpoint/2010/main" val="16194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419622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П</a:t>
            </a:r>
            <a:r>
              <a:rPr lang="en-GB" sz="1200" dirty="0" err="1"/>
              <a:t>отврда</a:t>
            </a:r>
            <a:r>
              <a:rPr lang="en-GB" sz="1200" dirty="0"/>
              <a:t> </a:t>
            </a:r>
            <a:r>
              <a:rPr lang="en-GB" sz="1200" dirty="0" err="1"/>
              <a:t>за</a:t>
            </a:r>
            <a:r>
              <a:rPr lang="en-GB" sz="1200" dirty="0"/>
              <a:t> </a:t>
            </a:r>
            <a:r>
              <a:rPr lang="en-GB" sz="1200" dirty="0" err="1"/>
              <a:t>групата</a:t>
            </a:r>
            <a:r>
              <a:rPr lang="en-GB" sz="1200" dirty="0"/>
              <a:t> </a:t>
            </a:r>
            <a:r>
              <a:rPr lang="en-GB" sz="1200" dirty="0" err="1"/>
              <a:t>за</a:t>
            </a:r>
            <a:r>
              <a:rPr lang="en-GB" sz="1200" dirty="0"/>
              <a:t> </a:t>
            </a:r>
            <a:r>
              <a:rPr lang="en-GB" sz="1200" dirty="0" err="1"/>
              <a:t>која</a:t>
            </a:r>
            <a:r>
              <a:rPr lang="en-GB" sz="1200" dirty="0"/>
              <a:t> </a:t>
            </a:r>
            <a:r>
              <a:rPr lang="en-GB" sz="1200" dirty="0" err="1"/>
              <a:t>се</a:t>
            </a:r>
            <a:r>
              <a:rPr lang="en-GB" sz="1200" dirty="0"/>
              <a:t> </a:t>
            </a:r>
            <a:r>
              <a:rPr lang="en-GB" sz="1200" dirty="0" err="1"/>
              <a:t>однесува</a:t>
            </a:r>
            <a:r>
              <a:rPr lang="en-GB" sz="1200" dirty="0"/>
              <a:t> </a:t>
            </a:r>
            <a:r>
              <a:rPr lang="en-GB" sz="1200" dirty="0" err="1"/>
              <a:t>барањето</a:t>
            </a:r>
            <a:r>
              <a:rPr lang="en-GB" sz="1200" dirty="0"/>
              <a:t> </a:t>
            </a:r>
            <a:r>
              <a:rPr lang="en-GB" sz="1200" dirty="0" err="1"/>
              <a:t>со</a:t>
            </a:r>
            <a:r>
              <a:rPr lang="en-GB" sz="1200" dirty="0"/>
              <a:t> </a:t>
            </a:r>
            <a:r>
              <a:rPr lang="en-GB" sz="1200" dirty="0" err="1"/>
              <a:t>видливи</a:t>
            </a:r>
            <a:r>
              <a:rPr lang="en-GB" sz="1200" dirty="0"/>
              <a:t> </a:t>
            </a:r>
            <a:r>
              <a:rPr lang="en-GB" sz="1200" dirty="0" err="1"/>
              <a:t>податоци</a:t>
            </a:r>
            <a:r>
              <a:rPr lang="en-GB" sz="1200" dirty="0"/>
              <a:t> </a:t>
            </a:r>
            <a:r>
              <a:rPr lang="en-GB" sz="1200" dirty="0" err="1"/>
              <a:t>за</a:t>
            </a:r>
            <a:r>
              <a:rPr lang="en-GB" sz="1200" dirty="0"/>
              <a:t> </a:t>
            </a:r>
            <a:r>
              <a:rPr lang="en-GB" sz="1200" dirty="0" err="1"/>
              <a:t>патниците</a:t>
            </a:r>
            <a:r>
              <a:rPr lang="en-GB" sz="1200" dirty="0"/>
              <a:t> и </a:t>
            </a:r>
            <a:r>
              <a:rPr lang="en-GB" sz="1200" dirty="0" err="1"/>
              <a:t>периодот</a:t>
            </a:r>
            <a:r>
              <a:rPr lang="en-GB" sz="1200" dirty="0"/>
              <a:t> </a:t>
            </a:r>
            <a:r>
              <a:rPr lang="en-GB" sz="1200" dirty="0" err="1"/>
              <a:t>на</a:t>
            </a:r>
            <a:r>
              <a:rPr lang="en-GB" sz="1200" dirty="0"/>
              <a:t> </a:t>
            </a:r>
            <a:r>
              <a:rPr lang="en-GB" sz="1200" dirty="0" err="1" smtClean="0"/>
              <a:t>престој</a:t>
            </a:r>
            <a:r>
              <a:rPr lang="en-GB" sz="1200" dirty="0" smtClean="0"/>
              <a:t>,</a:t>
            </a:r>
            <a:endParaRPr lang="mk-MK" sz="1200" dirty="0" smtClean="0"/>
          </a:p>
          <a:p>
            <a:r>
              <a:rPr lang="mk-MK" sz="1200" dirty="0" smtClean="0"/>
              <a:t>       </a:t>
            </a:r>
            <a:r>
              <a:rPr lang="en-GB" sz="1200" dirty="0" err="1" smtClean="0"/>
              <a:t>заверена</a:t>
            </a:r>
            <a:r>
              <a:rPr lang="en-GB" sz="1200" dirty="0" smtClean="0"/>
              <a:t> </a:t>
            </a:r>
            <a:r>
              <a:rPr lang="en-GB" sz="1200" dirty="0" err="1"/>
              <a:t>од</a:t>
            </a:r>
            <a:r>
              <a:rPr lang="en-GB" sz="1200" dirty="0"/>
              <a:t> </a:t>
            </a:r>
            <a:r>
              <a:rPr lang="en-GB" sz="1200" dirty="0" err="1"/>
              <a:t>страна</a:t>
            </a:r>
            <a:r>
              <a:rPr lang="en-GB" sz="1200" dirty="0"/>
              <a:t> </a:t>
            </a:r>
            <a:r>
              <a:rPr lang="en-GB" sz="1200" dirty="0" err="1"/>
              <a:t>на</a:t>
            </a:r>
            <a:r>
              <a:rPr lang="en-GB" sz="1200" dirty="0"/>
              <a:t> </a:t>
            </a:r>
            <a:r>
              <a:rPr lang="en-GB" sz="1200" dirty="0" err="1"/>
              <a:t>странскиот</a:t>
            </a:r>
            <a:r>
              <a:rPr lang="en-GB" sz="1200" dirty="0"/>
              <a:t> </a:t>
            </a:r>
            <a:r>
              <a:rPr lang="en-GB" sz="1200" dirty="0" err="1"/>
              <a:t>партнер</a:t>
            </a:r>
            <a:r>
              <a:rPr lang="mk-MK" sz="12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Копија од </a:t>
            </a:r>
            <a:r>
              <a:rPr lang="mk-MK" sz="1200" dirty="0" smtClean="0"/>
              <a:t>договор </a:t>
            </a:r>
            <a:r>
              <a:rPr lang="mk-MK" sz="1200" dirty="0"/>
              <a:t>со </a:t>
            </a:r>
            <a:r>
              <a:rPr lang="mk-MK" sz="1200" dirty="0" smtClean="0"/>
              <a:t>македонска </a:t>
            </a:r>
            <a:r>
              <a:rPr lang="mk-MK" sz="1200" dirty="0"/>
              <a:t>туристичка агенција за соработка со дефинирани права и обврски кој </a:t>
            </a:r>
            <a:r>
              <a:rPr lang="mk-MK" sz="1200" dirty="0" smtClean="0"/>
              <a:t>е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  организатор </a:t>
            </a:r>
            <a:r>
              <a:rPr lang="mk-MK" sz="1200" dirty="0"/>
              <a:t>на патувањето и кој и за чија сметка може да поднесе барање за субвенции;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Фактура за реализиран автобуски превоз, со видливи податоци за периодот и релацијата на движење на групата и доказ за нејзино плаќање 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200" dirty="0"/>
              <a:t>Интербус листа од превозникот, со видливи податоци за превозникот, период, релација, странски туристи </a:t>
            </a:r>
            <a:r>
              <a:rPr lang="mk-MK" sz="1200" dirty="0" smtClean="0"/>
              <a:t>и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  видливи </a:t>
            </a:r>
            <a:r>
              <a:rPr lang="mk-MK" sz="1200" dirty="0"/>
              <a:t>печати од гранични премини.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3684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 smtClean="0">
                <a:solidFill>
                  <a:schemeClr val="accent1">
                    <a:lumMod val="75000"/>
                  </a:schemeClr>
                </a:solidFill>
              </a:rPr>
              <a:t>4.1 </a:t>
            </a:r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Кружна тура – СУ6 образец</a:t>
            </a:r>
          </a:p>
        </p:txBody>
      </p:sp>
    </p:spTree>
    <p:extLst>
      <p:ext uri="{BB962C8B-B14F-4D97-AF65-F5344CB8AC3E}">
        <p14:creationId xmlns:p14="http://schemas.microsoft.com/office/powerpoint/2010/main" val="39466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275606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mk-MK" sz="1400" dirty="0"/>
          </a:p>
          <a:p>
            <a:pPr>
              <a:buFont typeface="Arial" pitchFamily="34" charset="0"/>
              <a:buChar char="•"/>
            </a:pPr>
            <a:r>
              <a:rPr lang="mk-MK" sz="1400" dirty="0"/>
              <a:t> Минимум 10 лица во група</a:t>
            </a:r>
            <a:r>
              <a:rPr lang="mk-MK" sz="1400" dirty="0" smtClean="0"/>
              <a:t>;</a:t>
            </a:r>
          </a:p>
          <a:p>
            <a:endParaRPr lang="mk-MK" sz="1400" dirty="0"/>
          </a:p>
          <a:p>
            <a:pPr>
              <a:buFont typeface="Arial" pitchFamily="34" charset="0"/>
              <a:buChar char="•"/>
            </a:pPr>
            <a:r>
              <a:rPr lang="mk-MK" sz="1400" dirty="0"/>
              <a:t> Доказ за реализирано сместување за </a:t>
            </a:r>
            <a:r>
              <a:rPr lang="mk-MK" sz="1400" u="sng" dirty="0"/>
              <a:t>цел период </a:t>
            </a:r>
            <a:r>
              <a:rPr lang="mk-MK" sz="1400" dirty="0"/>
              <a:t>на престој во Р</a:t>
            </a:r>
            <a:r>
              <a:rPr lang="mk-MK" sz="1400" dirty="0" smtClean="0"/>
              <a:t>. Македонија </a:t>
            </a:r>
            <a:r>
              <a:rPr lang="mk-MK" sz="1400" dirty="0"/>
              <a:t>(минимум 3 ноќевања</a:t>
            </a:r>
            <a:r>
              <a:rPr lang="mk-MK" sz="1400" dirty="0" smtClean="0"/>
              <a:t>);</a:t>
            </a:r>
          </a:p>
          <a:p>
            <a:endParaRPr lang="mk-MK" sz="1400" dirty="0"/>
          </a:p>
          <a:p>
            <a:pPr>
              <a:buFont typeface="Arial" pitchFamily="34" charset="0"/>
              <a:buChar char="•"/>
            </a:pPr>
            <a:r>
              <a:rPr lang="mk-MK" sz="1400" dirty="0"/>
              <a:t> Групата користи </a:t>
            </a:r>
            <a:r>
              <a:rPr lang="mk-MK" sz="1400" dirty="0" smtClean="0"/>
              <a:t>два вида на </a:t>
            </a:r>
            <a:r>
              <a:rPr lang="mk-MK" sz="1400" dirty="0"/>
              <a:t>превоз за </a:t>
            </a:r>
            <a:r>
              <a:rPr lang="mk-MK" sz="1400" dirty="0" smtClean="0"/>
              <a:t>доаѓање/заминување во/од Македонија;</a:t>
            </a:r>
            <a:endParaRPr lang="mk-MK" sz="1400" dirty="0" smtClean="0"/>
          </a:p>
          <a:p>
            <a:endParaRPr lang="mk-MK" sz="1400" dirty="0"/>
          </a:p>
          <a:p>
            <a:r>
              <a:rPr lang="ru-RU" sz="1400" dirty="0" smtClean="0"/>
              <a:t>• Доколку </a:t>
            </a:r>
            <a:r>
              <a:rPr lang="ru-RU" sz="1400" dirty="0"/>
              <a:t>во текот на програмата се користат повеќе превозни средства, се докажува </a:t>
            </a:r>
            <a:r>
              <a:rPr lang="ru-RU" sz="1400" dirty="0" smtClean="0"/>
              <a:t>превозот</a:t>
            </a:r>
          </a:p>
          <a:p>
            <a:r>
              <a:rPr lang="ru-RU" sz="1400" u="sng" dirty="0" smtClean="0"/>
              <a:t>од </a:t>
            </a:r>
            <a:r>
              <a:rPr lang="ru-RU" sz="1400" u="sng" dirty="0"/>
              <a:t>почетокот до завршетокот на програмата</a:t>
            </a:r>
            <a:r>
              <a:rPr lang="ru-RU" sz="1400" dirty="0"/>
              <a:t> (од и до земјата на потекло на туристите).</a:t>
            </a:r>
            <a:endParaRPr lang="mk-MK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3071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5. Комбинирана тура СУ6</a:t>
            </a:r>
          </a:p>
        </p:txBody>
      </p:sp>
    </p:spTree>
    <p:extLst>
      <p:ext uri="{BB962C8B-B14F-4D97-AF65-F5344CB8AC3E}">
        <p14:creationId xmlns:p14="http://schemas.microsoft.com/office/powerpoint/2010/main" val="14756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207180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mk-MK" sz="1400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400" dirty="0"/>
              <a:t>Фактура за купени авионски билети со податок за релација, период на доаѓање и заминување </a:t>
            </a:r>
            <a:r>
              <a:rPr lang="mk-MK" sz="1400" dirty="0" smtClean="0"/>
              <a:t>и</a:t>
            </a:r>
          </a:p>
          <a:p>
            <a:pPr>
              <a:spcAft>
                <a:spcPts val="0"/>
              </a:spcAft>
            </a:pPr>
            <a:r>
              <a:rPr lang="mk-MK" sz="1400" dirty="0"/>
              <a:t> </a:t>
            </a:r>
            <a:r>
              <a:rPr lang="mk-MK" sz="1400" dirty="0" smtClean="0"/>
              <a:t>     количина</a:t>
            </a:r>
            <a:endParaRPr lang="mk-MK" sz="1400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400" dirty="0"/>
              <a:t>Доказ за платена фактура за авионски билети (копија од банкарски извод со наведен број </a:t>
            </a:r>
            <a:r>
              <a:rPr lang="mk-MK" sz="1400" dirty="0" smtClean="0"/>
              <a:t>на</a:t>
            </a:r>
          </a:p>
          <a:p>
            <a:pPr>
              <a:spcAft>
                <a:spcPts val="0"/>
              </a:spcAft>
            </a:pPr>
            <a:r>
              <a:rPr lang="mk-MK" sz="1400" dirty="0" smtClean="0"/>
              <a:t>      фактура </a:t>
            </a:r>
            <a:r>
              <a:rPr lang="mk-MK" sz="1400" dirty="0"/>
              <a:t>за која се однесува плаќањето)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 dirty="0"/>
              <a:t>П</a:t>
            </a:r>
            <a:r>
              <a:rPr lang="en-GB" sz="1400" dirty="0" err="1"/>
              <a:t>отврда</a:t>
            </a:r>
            <a:r>
              <a:rPr lang="en-GB" sz="1400" dirty="0"/>
              <a:t> </a:t>
            </a:r>
            <a:r>
              <a:rPr lang="en-GB" sz="1400" dirty="0" err="1"/>
              <a:t>за</a:t>
            </a:r>
            <a:r>
              <a:rPr lang="en-GB" sz="1400" dirty="0"/>
              <a:t> </a:t>
            </a:r>
            <a:r>
              <a:rPr lang="en-GB" sz="1400" dirty="0" err="1"/>
              <a:t>групата</a:t>
            </a:r>
            <a:r>
              <a:rPr lang="en-GB" sz="1400" dirty="0"/>
              <a:t> </a:t>
            </a:r>
            <a:r>
              <a:rPr lang="en-GB" sz="1400" dirty="0" err="1"/>
              <a:t>за</a:t>
            </a:r>
            <a:r>
              <a:rPr lang="en-GB" sz="1400" dirty="0"/>
              <a:t> </a:t>
            </a:r>
            <a:r>
              <a:rPr lang="en-GB" sz="1400" dirty="0" err="1"/>
              <a:t>која</a:t>
            </a:r>
            <a:r>
              <a:rPr lang="en-GB" sz="1400" dirty="0"/>
              <a:t> </a:t>
            </a:r>
            <a:r>
              <a:rPr lang="en-GB" sz="1400" dirty="0" err="1"/>
              <a:t>се</a:t>
            </a:r>
            <a:r>
              <a:rPr lang="en-GB" sz="1400" dirty="0"/>
              <a:t> </a:t>
            </a:r>
            <a:r>
              <a:rPr lang="en-GB" sz="1400" dirty="0" err="1"/>
              <a:t>однесува</a:t>
            </a:r>
            <a:r>
              <a:rPr lang="en-GB" sz="1400" dirty="0"/>
              <a:t> </a:t>
            </a:r>
            <a:r>
              <a:rPr lang="en-GB" sz="1400" dirty="0" err="1"/>
              <a:t>барањето</a:t>
            </a:r>
            <a:r>
              <a:rPr lang="en-GB" sz="1400" dirty="0"/>
              <a:t> </a:t>
            </a:r>
            <a:r>
              <a:rPr lang="en-GB" sz="1400" dirty="0" err="1"/>
              <a:t>со</a:t>
            </a:r>
            <a:r>
              <a:rPr lang="en-GB" sz="1400" dirty="0"/>
              <a:t> </a:t>
            </a:r>
            <a:r>
              <a:rPr lang="en-GB" sz="1400" dirty="0" err="1"/>
              <a:t>видливи</a:t>
            </a:r>
            <a:r>
              <a:rPr lang="en-GB" sz="1400" dirty="0"/>
              <a:t> </a:t>
            </a:r>
            <a:r>
              <a:rPr lang="en-GB" sz="1400" dirty="0" err="1"/>
              <a:t>податоци</a:t>
            </a:r>
            <a:r>
              <a:rPr lang="en-GB" sz="1400" dirty="0"/>
              <a:t> </a:t>
            </a:r>
            <a:r>
              <a:rPr lang="en-GB" sz="1400" dirty="0" err="1"/>
              <a:t>за</a:t>
            </a:r>
            <a:r>
              <a:rPr lang="en-GB" sz="1400" dirty="0"/>
              <a:t> </a:t>
            </a:r>
            <a:r>
              <a:rPr lang="en-GB" sz="1400" dirty="0" err="1"/>
              <a:t>патниците</a:t>
            </a:r>
            <a:r>
              <a:rPr lang="en-GB" sz="1400" dirty="0"/>
              <a:t> и </a:t>
            </a:r>
            <a:r>
              <a:rPr lang="en-GB" sz="1400" dirty="0" err="1"/>
              <a:t>периодот</a:t>
            </a:r>
            <a:r>
              <a:rPr lang="en-GB" sz="1400" dirty="0"/>
              <a:t>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dirty="0" err="1"/>
              <a:t>престој</a:t>
            </a:r>
            <a:r>
              <a:rPr lang="en-GB" sz="1400" dirty="0"/>
              <a:t>, </a:t>
            </a:r>
            <a:r>
              <a:rPr lang="en-GB" sz="1400" dirty="0" err="1"/>
              <a:t>заверена</a:t>
            </a:r>
            <a:r>
              <a:rPr lang="en-GB" sz="1400" dirty="0"/>
              <a:t> </a:t>
            </a:r>
            <a:r>
              <a:rPr lang="en-GB" sz="1400" dirty="0" err="1"/>
              <a:t>од</a:t>
            </a:r>
            <a:r>
              <a:rPr lang="en-GB" sz="1400" dirty="0"/>
              <a:t> </a:t>
            </a:r>
            <a:r>
              <a:rPr lang="en-GB" sz="1400" dirty="0" err="1"/>
              <a:t>страна</a:t>
            </a:r>
            <a:r>
              <a:rPr lang="en-GB" sz="1400" dirty="0"/>
              <a:t>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dirty="0" err="1"/>
              <a:t>странскиот</a:t>
            </a:r>
            <a:r>
              <a:rPr lang="en-GB" sz="1400" dirty="0"/>
              <a:t> </a:t>
            </a:r>
            <a:r>
              <a:rPr lang="en-GB" sz="1400" dirty="0" err="1"/>
              <a:t>партнер</a:t>
            </a:r>
            <a:r>
              <a:rPr lang="mk-MK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 dirty="0"/>
              <a:t>Копија од </a:t>
            </a:r>
            <a:r>
              <a:rPr lang="mk-MK" sz="1400" dirty="0" smtClean="0"/>
              <a:t>договор </a:t>
            </a:r>
            <a:r>
              <a:rPr lang="mk-MK" sz="1400" dirty="0"/>
              <a:t>со </a:t>
            </a:r>
            <a:r>
              <a:rPr lang="mk-MK" sz="1400" dirty="0" smtClean="0"/>
              <a:t>македонска </a:t>
            </a:r>
            <a:r>
              <a:rPr lang="mk-MK" sz="1400" dirty="0"/>
              <a:t>туристичка агенција за соработка со дефинирани права </a:t>
            </a:r>
            <a:r>
              <a:rPr lang="mk-MK" sz="1400" dirty="0" smtClean="0"/>
              <a:t>и</a:t>
            </a:r>
          </a:p>
          <a:p>
            <a:r>
              <a:rPr lang="mk-MK" sz="1400" dirty="0"/>
              <a:t> </a:t>
            </a:r>
            <a:r>
              <a:rPr lang="mk-MK" sz="1400" dirty="0" smtClean="0"/>
              <a:t>     обврски </a:t>
            </a:r>
            <a:r>
              <a:rPr lang="mk-MK" sz="1400" dirty="0"/>
              <a:t>кој е организатор на патувањето и кој и за чија сметка може да поднесе барање </a:t>
            </a:r>
            <a:r>
              <a:rPr lang="mk-MK" sz="1400" dirty="0" smtClean="0"/>
              <a:t>за</a:t>
            </a:r>
          </a:p>
          <a:p>
            <a:r>
              <a:rPr lang="mk-MK" sz="1400" dirty="0"/>
              <a:t> </a:t>
            </a:r>
            <a:r>
              <a:rPr lang="mk-MK" sz="1400" dirty="0" smtClean="0"/>
              <a:t>     субвенции</a:t>
            </a:r>
            <a:r>
              <a:rPr lang="mk-MK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 dirty="0"/>
              <a:t>Фактура за реализиран автобуски превоз, со видливи податоци за периодот и релацијата </a:t>
            </a:r>
            <a:r>
              <a:rPr lang="mk-MK" sz="1400" dirty="0" smtClean="0"/>
              <a:t>на</a:t>
            </a:r>
          </a:p>
          <a:p>
            <a:r>
              <a:rPr lang="mk-MK" sz="1400" dirty="0" smtClean="0"/>
              <a:t>      движење </a:t>
            </a:r>
            <a:r>
              <a:rPr lang="mk-MK" sz="1400" dirty="0"/>
              <a:t>на групата и доказ за нејзино плаќање 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 dirty="0"/>
              <a:t>Целосна интербус листа од превозникот, со видливи податоци за превозникот, период, </a:t>
            </a:r>
            <a:r>
              <a:rPr lang="mk-MK" sz="1400" dirty="0" smtClean="0"/>
              <a:t>релација,</a:t>
            </a:r>
          </a:p>
          <a:p>
            <a:r>
              <a:rPr lang="mk-MK" sz="1400" dirty="0"/>
              <a:t> </a:t>
            </a:r>
            <a:r>
              <a:rPr lang="mk-MK" sz="1400" dirty="0" smtClean="0"/>
              <a:t>     странски </a:t>
            </a:r>
            <a:r>
              <a:rPr lang="mk-MK" sz="1400" dirty="0"/>
              <a:t>туристи и видливи печати од гранични премини.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mk-MK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3392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5.1 Комбинирана тура – СУ6</a:t>
            </a:r>
          </a:p>
        </p:txBody>
      </p:sp>
    </p:spTree>
    <p:extLst>
      <p:ext uri="{BB962C8B-B14F-4D97-AF65-F5344CB8AC3E}">
        <p14:creationId xmlns:p14="http://schemas.microsoft.com/office/powerpoint/2010/main" val="36583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203598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400" dirty="0"/>
              <a:t>Рокот за достава е предвиден според датумот на реализирање на аранжманот и е поделен во </a:t>
            </a:r>
            <a:r>
              <a:rPr lang="mk-MK" sz="1400" dirty="0" smtClean="0"/>
              <a:t>  две </a:t>
            </a:r>
            <a:r>
              <a:rPr lang="mk-MK" sz="1400" dirty="0"/>
              <a:t>етапи:</a:t>
            </a:r>
          </a:p>
          <a:p>
            <a:pPr marL="342900" indent="-342900"/>
            <a:r>
              <a:rPr lang="mk-MK" sz="1400" dirty="0"/>
              <a:t>	- За аранжманите кои се реализирани во периодот од 1 јануари до 30 септември рокот на </a:t>
            </a:r>
            <a:r>
              <a:rPr lang="mk-MK" sz="1400" dirty="0" smtClean="0"/>
              <a:t>         достава </a:t>
            </a:r>
            <a:r>
              <a:rPr lang="mk-MK" sz="1400" dirty="0"/>
              <a:t>изнесува 60 дена, од денот на заминување на групата;</a:t>
            </a:r>
          </a:p>
          <a:p>
            <a:pPr marL="342900" indent="-342900"/>
            <a:r>
              <a:rPr lang="mk-MK" sz="1400" dirty="0"/>
              <a:t>	- За аранжманите кои се реализирани во периодот од 1 октомври до 31 декември рокот за </a:t>
            </a:r>
            <a:r>
              <a:rPr lang="mk-MK" sz="1400" dirty="0" smtClean="0"/>
              <a:t>        достава </a:t>
            </a:r>
            <a:r>
              <a:rPr lang="mk-MK" sz="1400" dirty="0"/>
              <a:t>на првичната документација изнесува 30 дена, од денот на заминување на групата.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mk-MK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400" dirty="0" smtClean="0"/>
              <a:t>Доставата </a:t>
            </a:r>
            <a:r>
              <a:rPr lang="mk-MK" sz="1400" dirty="0"/>
              <a:t>на документацијата може да биде лично во архива на АППТ во Струга со доставница или по пошта</a:t>
            </a:r>
          </a:p>
          <a:p>
            <a:pPr marL="342900" indent="-342900"/>
            <a:endParaRPr lang="mk-MK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8169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III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Рок, начин и адреса за достава на првична документација</a:t>
            </a:r>
          </a:p>
        </p:txBody>
      </p:sp>
    </p:spTree>
    <p:extLst>
      <p:ext uri="{BB962C8B-B14F-4D97-AF65-F5344CB8AC3E}">
        <p14:creationId xmlns:p14="http://schemas.microsoft.com/office/powerpoint/2010/main" val="12352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203598"/>
            <a:ext cx="8568952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mk-MK" sz="1400" dirty="0"/>
              <a:t>Адреса за достава на документација </a:t>
            </a:r>
            <a:r>
              <a:rPr lang="mk-MK" sz="1400" dirty="0" smtClean="0"/>
              <a:t>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mk-MK" sz="1400" dirty="0"/>
          </a:p>
          <a:p>
            <a:pPr marL="342900" indent="-342900">
              <a:lnSpc>
                <a:spcPct val="110000"/>
              </a:lnSpc>
            </a:pPr>
            <a:r>
              <a:rPr lang="mk-MK" sz="1400" b="1" dirty="0"/>
              <a:t>Агенција за промоција и поддршка на туризмот</a:t>
            </a:r>
          </a:p>
          <a:p>
            <a:pPr marL="342900" indent="-342900">
              <a:lnSpc>
                <a:spcPct val="110000"/>
              </a:lnSpc>
            </a:pPr>
            <a:r>
              <a:rPr lang="mk-MK" sz="1400" b="1" dirty="0"/>
              <a:t>Комисија за субвенционирање на странски организиран туристички промет</a:t>
            </a:r>
          </a:p>
          <a:p>
            <a:pPr marL="342900" indent="-342900">
              <a:lnSpc>
                <a:spcPct val="110000"/>
              </a:lnSpc>
            </a:pPr>
            <a:r>
              <a:rPr lang="mk-MK" sz="1400" b="1" dirty="0"/>
              <a:t>Ул. Боро Хаџиески бр.1/1 </a:t>
            </a:r>
          </a:p>
          <a:p>
            <a:pPr marL="342900" indent="-342900">
              <a:lnSpc>
                <a:spcPct val="110000"/>
              </a:lnSpc>
            </a:pPr>
            <a:r>
              <a:rPr lang="mk-MK" sz="1400" b="1" dirty="0"/>
              <a:t>п.фах 26</a:t>
            </a:r>
          </a:p>
          <a:p>
            <a:pPr marL="342900" indent="-342900">
              <a:lnSpc>
                <a:spcPct val="110000"/>
              </a:lnSpc>
            </a:pPr>
            <a:r>
              <a:rPr lang="mk-MK" sz="1400" b="1" dirty="0"/>
              <a:t>6300 Струга</a:t>
            </a:r>
          </a:p>
          <a:p>
            <a:pPr marL="342900" indent="-342900">
              <a:lnSpc>
                <a:spcPct val="110000"/>
              </a:lnSpc>
            </a:pPr>
            <a:r>
              <a:rPr lang="mk-MK" sz="1400" b="1" dirty="0"/>
              <a:t>Република Македонија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8169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III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Рок, начин и адреса за достава на првична документација</a:t>
            </a:r>
          </a:p>
        </p:txBody>
      </p:sp>
    </p:spTree>
    <p:extLst>
      <p:ext uri="{BB962C8B-B14F-4D97-AF65-F5344CB8AC3E}">
        <p14:creationId xmlns:p14="http://schemas.microsoft.com/office/powerpoint/2010/main" val="20274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327526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400" dirty="0"/>
              <a:t>Рокот за доставување на исправка на доставената документација е предвиден од страна на </a:t>
            </a:r>
            <a:r>
              <a:rPr lang="mk-MK" sz="1400" dirty="0" smtClean="0"/>
              <a:t>Комисијата, по обработка </a:t>
            </a:r>
            <a:r>
              <a:rPr lang="mk-MK" sz="1400" dirty="0"/>
              <a:t>на првично доставената документација. </a:t>
            </a:r>
            <a:endParaRPr lang="mk-MK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mk-MK" sz="1400" dirty="0" smtClean="0"/>
          </a:p>
          <a:p>
            <a:r>
              <a:rPr lang="mk-MK" sz="1400" u="sng" dirty="0" smtClean="0"/>
              <a:t>Важно </a:t>
            </a:r>
            <a:r>
              <a:rPr lang="mk-MK" sz="1400" u="sng" dirty="0"/>
              <a:t>е да се почитуваат сите барања содржани </a:t>
            </a:r>
            <a:r>
              <a:rPr lang="mk-MK" sz="1400" u="sng" dirty="0" smtClean="0"/>
              <a:t>во</a:t>
            </a:r>
            <a:r>
              <a:rPr lang="en-US" sz="1400" u="sng" dirty="0" smtClean="0"/>
              <a:t> </a:t>
            </a:r>
            <a:r>
              <a:rPr lang="mk-MK" sz="1400" u="sng" dirty="0" smtClean="0"/>
              <a:t>точките </a:t>
            </a:r>
            <a:r>
              <a:rPr lang="mk-MK" sz="1400" u="sng" dirty="0"/>
              <a:t>од известувањето за комплетирање на поднесок и да се почитува законски дадениот рок за </a:t>
            </a:r>
            <a:r>
              <a:rPr lang="mk-MK" sz="1400" u="sng" dirty="0" smtClean="0"/>
              <a:t>достава</a:t>
            </a:r>
          </a:p>
          <a:p>
            <a:endParaRPr lang="mk-MK" sz="1400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Приемот </a:t>
            </a:r>
            <a:r>
              <a:rPr lang="ru-RU" sz="1400" dirty="0"/>
              <a:t>на документи до Комисијата за субвенционирање на странски организиран туристички </a:t>
            </a:r>
            <a:r>
              <a:rPr lang="ru-RU" sz="1400" dirty="0" smtClean="0"/>
              <a:t>промет, кои </a:t>
            </a:r>
            <a:r>
              <a:rPr lang="ru-RU" sz="1400" dirty="0"/>
              <a:t>се доставуваат лично или преку брза пошта во канцеларијата во Струга, </a:t>
            </a:r>
            <a:r>
              <a:rPr lang="ru-RU" sz="1400" dirty="0" smtClean="0"/>
              <a:t>се врши од </a:t>
            </a:r>
            <a:r>
              <a:rPr lang="ru-RU" sz="1400" dirty="0"/>
              <a:t>08.30 до 14</a:t>
            </a:r>
            <a:r>
              <a:rPr lang="en-US" sz="1400" dirty="0"/>
              <a:t>:</a:t>
            </a:r>
            <a:r>
              <a:rPr lang="mk-MK" sz="1400" dirty="0"/>
              <a:t>30</a:t>
            </a:r>
            <a:r>
              <a:rPr lang="en-US" sz="1400" dirty="0"/>
              <a:t> </a:t>
            </a:r>
            <a:r>
              <a:rPr lang="mk-MK" sz="1400" dirty="0"/>
              <a:t>часот </a:t>
            </a:r>
            <a:r>
              <a:rPr lang="mk-MK" sz="1400" dirty="0" smtClean="0"/>
              <a:t>секој работен</a:t>
            </a:r>
            <a:r>
              <a:rPr lang="en-US" sz="1400" dirty="0" smtClean="0"/>
              <a:t> </a:t>
            </a:r>
            <a:r>
              <a:rPr lang="mk-MK" sz="1400" dirty="0"/>
              <a:t>ден</a:t>
            </a:r>
            <a:r>
              <a:rPr lang="en-US" sz="1400" dirty="0"/>
              <a:t>;</a:t>
            </a:r>
            <a:endParaRPr lang="mk-MK" sz="1400" dirty="0"/>
          </a:p>
          <a:p>
            <a:pPr algn="just"/>
            <a:endParaRPr lang="en-U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Доколку </a:t>
            </a:r>
            <a:r>
              <a:rPr lang="ru-RU" sz="1400" dirty="0"/>
              <a:t>документите бидат доставени после 14.30</a:t>
            </a:r>
            <a:r>
              <a:rPr lang="en-US" sz="1400" dirty="0"/>
              <a:t> </a:t>
            </a:r>
            <a:r>
              <a:rPr lang="ru-RU" sz="1400" dirty="0"/>
              <a:t>часот, ќе бидат архивирани со датум од </a:t>
            </a:r>
            <a:r>
              <a:rPr lang="ru-RU" sz="1400" dirty="0" smtClean="0"/>
              <a:t>      наредниот</a:t>
            </a:r>
            <a:r>
              <a:rPr lang="en-US" sz="1400" dirty="0" smtClean="0"/>
              <a:t>  </a:t>
            </a:r>
            <a:r>
              <a:rPr lang="ru-RU" sz="1400" dirty="0"/>
              <a:t>работен ден, од кој ќе започнат да се пресметуваат роковите.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mk-MK" sz="1400" dirty="0"/>
          </a:p>
          <a:p>
            <a:endParaRPr lang="mk-MK" sz="1400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264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4">
                    <a:lumMod val="50000"/>
                  </a:schemeClr>
                </a:solidFill>
              </a:rPr>
              <a:t>IV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Рок и начин за постапување по известување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за комплетирање на поднесок</a:t>
            </a:r>
          </a:p>
        </p:txBody>
      </p:sp>
    </p:spTree>
    <p:extLst>
      <p:ext uri="{BB962C8B-B14F-4D97-AF65-F5344CB8AC3E}">
        <p14:creationId xmlns:p14="http://schemas.microsoft.com/office/powerpoint/2010/main" val="1713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mk-MK" sz="2300" b="1" dirty="0"/>
              <a:t>Поднесени предметни барања за субвенции за 2018 година</a:t>
            </a:r>
            <a:endParaRPr lang="ko-KR" altLang="en-US" sz="2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200" y="4777709"/>
            <a:ext cx="24625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700" dirty="0" smtClean="0"/>
              <a:t>Извор: Агенција за промоција и поддршка на туризам</a:t>
            </a:r>
            <a:endParaRPr lang="en-US" sz="700" dirty="0"/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611560" y="831213"/>
            <a:ext cx="7992888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2000" dirty="0" smtClean="0"/>
              <a:t>Во текот на минатата 2018 година, доставени се вкупно 973 </a:t>
            </a:r>
            <a:r>
              <a:rPr lang="mk-MK" sz="2000" dirty="0" smtClean="0"/>
              <a:t>   предметни </a:t>
            </a:r>
            <a:r>
              <a:rPr lang="mk-MK" sz="2000" dirty="0" smtClean="0"/>
              <a:t>барања за субвенции до Комисијата </a:t>
            </a:r>
            <a:r>
              <a:rPr lang="mk-MK" sz="2000" dirty="0" smtClean="0"/>
              <a:t>за                        субвенционирање </a:t>
            </a:r>
            <a:r>
              <a:rPr lang="mk-MK" sz="2000" dirty="0" smtClean="0"/>
              <a:t>на странски организиран туристички </a:t>
            </a:r>
            <a:r>
              <a:rPr lang="mk-MK" sz="2000" dirty="0" smtClean="0"/>
              <a:t>           промет</a:t>
            </a:r>
            <a:r>
              <a:rPr lang="mk-MK" sz="2000" dirty="0" smtClean="0"/>
              <a:t>, од кои:</a:t>
            </a:r>
          </a:p>
          <a:p>
            <a:endParaRPr lang="mk-MK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mk-MK" sz="2000" dirty="0" smtClean="0"/>
              <a:t>За автобуски превоз поднесени се 67 предметни барања;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mk-MK" sz="2000" dirty="0" smtClean="0"/>
              <a:t>За авионски превоз поднесени се 279 предметни барања;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mk-MK" sz="2000" dirty="0" smtClean="0"/>
              <a:t>За кружни/комбинирани тури поднесени се 627 предметни</a:t>
            </a:r>
          </a:p>
          <a:p>
            <a:pPr marL="0" indent="0">
              <a:buNone/>
            </a:pPr>
            <a:r>
              <a:rPr lang="mk-MK" sz="2000" dirty="0" smtClean="0"/>
              <a:t>     барања</a:t>
            </a:r>
          </a:p>
          <a:p>
            <a:endParaRPr lang="mk-M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327526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400" dirty="0"/>
              <a:t>Да се почитува рокот за жалба согласно одредбите од Закон за општа управна постапка </a:t>
            </a:r>
            <a:r>
              <a:rPr lang="mk-MK" sz="1400" dirty="0" smtClean="0"/>
              <a:t>     (“</a:t>
            </a:r>
            <a:r>
              <a:rPr lang="mk-MK" sz="1400" dirty="0"/>
              <a:t>Службен весник на РМ” бр. 124/2015)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220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V.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Правна поука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2052885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400" dirty="0"/>
              <a:t>Жалбата се доставува до</a:t>
            </a:r>
            <a:r>
              <a:rPr lang="en-US" sz="1400" dirty="0"/>
              <a:t> “</a:t>
            </a:r>
            <a:r>
              <a:rPr lang="mk-MK" sz="1400" dirty="0"/>
              <a:t>Државна комисија</a:t>
            </a:r>
            <a:r>
              <a:rPr lang="en-US" sz="1400" dirty="0"/>
              <a:t> </a:t>
            </a:r>
            <a:r>
              <a:rPr lang="mk-MK" sz="1400" dirty="0"/>
              <a:t>за одлучување во управна постапка и постапкаод работен однос во втор степен</a:t>
            </a:r>
            <a:r>
              <a:rPr lang="en-US" sz="1400" dirty="0"/>
              <a:t>”</a:t>
            </a:r>
            <a:r>
              <a:rPr lang="mk-MK" sz="1400" dirty="0"/>
              <a:t>, на </a:t>
            </a:r>
            <a:r>
              <a:rPr lang="mk-MK" sz="1400" dirty="0" smtClean="0"/>
              <a:t>адреса</a:t>
            </a:r>
            <a:r>
              <a:rPr lang="en-US" sz="1400" dirty="0" smtClean="0"/>
              <a:t> “</a:t>
            </a:r>
            <a:r>
              <a:rPr lang="mk-MK" sz="1400" dirty="0"/>
              <a:t>Кеј Димитар Влахов</a:t>
            </a:r>
            <a:r>
              <a:rPr lang="en-US" sz="1400" dirty="0"/>
              <a:t>”</a:t>
            </a:r>
            <a:r>
              <a:rPr lang="mk-MK" sz="1400" dirty="0"/>
              <a:t> бр.4, 1000 Скопје</a:t>
            </a:r>
          </a:p>
        </p:txBody>
      </p:sp>
    </p:spTree>
    <p:extLst>
      <p:ext uri="{BB962C8B-B14F-4D97-AF65-F5344CB8AC3E}">
        <p14:creationId xmlns:p14="http://schemas.microsoft.com/office/powerpoint/2010/main" val="39320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32752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Нецелосно пополнат основен СУ образец, со соодветни податоци согласно документацијата;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Доставен поднесок кој се состои единствено од основен СУ образец, без дополнителни документи кон барањето;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Непочитување на роковите за достава на првичната документација, роковите за достава по покана за исправка;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Невалидни решенија за категоризација;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Доставени потврди за групи од странски партнер без наведен период за кој се однесува барањето;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Нецелосна содржина на фактурите за сместување (без основните податоци за: период за кој </a:t>
            </a:r>
            <a:r>
              <a:rPr lang="mk-MK" sz="1200" dirty="0" smtClean="0"/>
              <a:t>се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mk-MK" sz="1200" dirty="0" smtClean="0"/>
              <a:t>однесува </a:t>
            </a:r>
            <a:r>
              <a:rPr lang="mk-MK" sz="1200" dirty="0"/>
              <a:t>сместувањето, количина, цена, пресметана туристичка такса;)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Доставен несоодветен доказ за платено сместување/превоз (реализиран налог или извод со наведена број на фактура за која се однесува плаќањето;)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Доставен несоодветен доказ за платена туристичка такса од страна на сместувачките </a:t>
            </a:r>
            <a:r>
              <a:rPr lang="mk-MK" sz="1200" dirty="0" smtClean="0"/>
              <a:t>капацитети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mk-MK" sz="1200" dirty="0" smtClean="0"/>
              <a:t>(реализиран </a:t>
            </a:r>
            <a:r>
              <a:rPr lang="mk-MK" sz="1200" dirty="0"/>
              <a:t>налог или извод со наведен месец за која се однесува плаќањето;)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mk-MK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mk-MK" sz="1200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7495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VI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Најчести пропусти во доставените предметни барања</a:t>
            </a:r>
          </a:p>
          <a:p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0784" y="98757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100" dirty="0"/>
              <a:t>Нецелосна содржина на ф</a:t>
            </a:r>
            <a:r>
              <a:rPr lang="mk-MK" sz="1200" dirty="0"/>
              <a:t>актурите за превоз </a:t>
            </a:r>
            <a:r>
              <a:rPr lang="mk-MK" sz="1200" dirty="0" smtClean="0"/>
              <a:t>(со </a:t>
            </a:r>
            <a:r>
              <a:rPr lang="mk-MK" sz="1200" dirty="0"/>
              <a:t>основни податоци за: период за кој се однесува превозот, целосна релација согласно програмата на патување и цена;)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Несоодветни копии од интербус листи (со читливи податоци за релација, период, име и презиме </a:t>
            </a:r>
            <a:r>
              <a:rPr lang="mk-MK" sz="1200" dirty="0" smtClean="0"/>
              <a:t>на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mk-MK" sz="1200" dirty="0" smtClean="0"/>
              <a:t>патниците </a:t>
            </a:r>
            <a:r>
              <a:rPr lang="mk-MK" sz="1200" dirty="0"/>
              <a:t>и видливи печати од гранични премини, особено видливи печати за влез и излез </a:t>
            </a:r>
            <a:r>
              <a:rPr lang="mk-MK" sz="1200" dirty="0" smtClean="0"/>
              <a:t>во/од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mk-MK" sz="1200" dirty="0" smtClean="0"/>
              <a:t>Македонија</a:t>
            </a:r>
            <a:r>
              <a:rPr lang="mk-MK" sz="1200" dirty="0"/>
              <a:t>. Уреден ракопис при внес на релацијата и име и презиме на патниците;)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Несоодветни копии од фактури, договори, 743 обрасци – на кои не се видливи потребните податоци како, датуми, печати, износи;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Копии од доставени фактури за сместување и руминг листи со минимален фонт;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Необележани флај листите за патниците за кои барањето се однесува (без видлив податок за патниците за кои се однесува барањето, податок за период на доаѓање и заминување и видлив податок </a:t>
            </a:r>
            <a:r>
              <a:rPr lang="mk-MK" sz="1200" dirty="0" smtClean="0"/>
              <a:t>од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mk-MK" sz="1200" dirty="0" smtClean="0"/>
              <a:t>авионскиот </a:t>
            </a:r>
            <a:r>
              <a:rPr lang="mk-MK" sz="1200" dirty="0"/>
              <a:t>превозник кој го издава документот);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Несоодветен доказ за меѓународни плаќања (потребно е да се достави копија од банкарски извод </a:t>
            </a:r>
            <a:r>
              <a:rPr lang="mk-MK" sz="1200" dirty="0" smtClean="0"/>
              <a:t>за</a:t>
            </a:r>
            <a:endParaRPr lang="en-US" sz="1200" dirty="0" smtClean="0"/>
          </a:p>
          <a:p>
            <a:r>
              <a:rPr lang="en-US" sz="1200" dirty="0" smtClean="0"/>
              <a:t>        </a:t>
            </a:r>
            <a:r>
              <a:rPr lang="mk-MK" sz="1200" dirty="0" smtClean="0"/>
              <a:t>реализирана </a:t>
            </a:r>
            <a:r>
              <a:rPr lang="mk-MK" sz="1200" dirty="0"/>
              <a:t>трансакција и уште еден документ, кој може да биде: 743 образец пополнат со </a:t>
            </a:r>
            <a:r>
              <a:rPr lang="mk-MK" sz="1200" dirty="0" smtClean="0"/>
              <a:t>сите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mk-MK" sz="1200" dirty="0" smtClean="0"/>
              <a:t>податоци</a:t>
            </a:r>
            <a:r>
              <a:rPr lang="mk-MK" sz="1200" dirty="0"/>
              <a:t>, свифт, известување за пристигнат прилив за конкретната трансакција и др.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7495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VI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Најчести пропусти во доставените предметни барања</a:t>
            </a:r>
          </a:p>
          <a:p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1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32752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k-MK" sz="1200" dirty="0"/>
              <a:t>Некомплетно доставени докази за реализирано плаќање со платежна картичка (слип од </a:t>
            </a:r>
            <a:r>
              <a:rPr lang="mk-MK" sz="1200" dirty="0" smtClean="0"/>
              <a:t>трансакцијата,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mk-MK" sz="1200" dirty="0" smtClean="0"/>
              <a:t>копија </a:t>
            </a:r>
            <a:r>
              <a:rPr lang="mk-MK" sz="1200" dirty="0"/>
              <a:t>од платежната картичка со која се плаќа, која гласи на правно лице);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k-MK" sz="1200" dirty="0"/>
              <a:t>Некомплетна документација за организиран и платен авионски превоз/ чартер;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k-MK" sz="1200" dirty="0"/>
              <a:t>Несоодветни докази за платен доручек кај приватно сместување (реализиран налог или извод со </a:t>
            </a:r>
            <a:r>
              <a:rPr lang="mk-MK" sz="1200" dirty="0" smtClean="0"/>
              <a:t>наведен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mk-MK" sz="1200" dirty="0" smtClean="0"/>
              <a:t>број </a:t>
            </a:r>
            <a:r>
              <a:rPr lang="mk-MK" sz="1200" dirty="0"/>
              <a:t>на фактура за која се однесува плаќањето, согласно однапред склучен договор доколку го има);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k-MK" sz="1200" dirty="0"/>
              <a:t>Поднесено барање за група помала од 10 лица или доставен доказ за заминување на група помала </a:t>
            </a:r>
            <a:r>
              <a:rPr lang="mk-MK" sz="1200" dirty="0" smtClean="0"/>
              <a:t>од</a:t>
            </a:r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mk-MK" sz="1200" dirty="0" smtClean="0"/>
              <a:t>10 </a:t>
            </a:r>
            <a:r>
              <a:rPr lang="mk-MK" sz="1200" dirty="0" smtClean="0"/>
              <a:t>лица</a:t>
            </a:r>
            <a:r>
              <a:rPr lang="mk-MK" sz="1200" dirty="0"/>
              <a:t>.</a:t>
            </a:r>
            <a:endParaRPr lang="mk-MK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7495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VI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Најчести пропусти во доставените предметни барања</a:t>
            </a:r>
          </a:p>
          <a:p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46016" y="91556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200" dirty="0"/>
              <a:t> </a:t>
            </a:r>
            <a:r>
              <a:rPr lang="en-US" sz="1200" dirty="0" smtClean="0"/>
              <a:t> </a:t>
            </a:r>
            <a:r>
              <a:rPr lang="ru-RU" sz="1200" dirty="0"/>
              <a:t>Комисијата има одредено термин за консултации, секој петок од 8:30 до 13:00, во кој може лично или</a:t>
            </a:r>
            <a:endParaRPr lang="en-US" sz="1200" dirty="0"/>
          </a:p>
          <a:p>
            <a:pPr algn="just"/>
            <a:r>
              <a:rPr lang="en-US" sz="1200" dirty="0"/>
              <a:t>   </a:t>
            </a:r>
            <a:r>
              <a:rPr lang="ru-RU" sz="1200" dirty="0"/>
              <a:t>телефонски да биде контактирана. </a:t>
            </a:r>
            <a:r>
              <a:rPr lang="mk-MK" sz="1200" dirty="0"/>
              <a:t>Закажување состанок 5 дена однапред, со писмено барање до</a:t>
            </a:r>
            <a:endParaRPr lang="en-US" sz="1200" dirty="0"/>
          </a:p>
          <a:p>
            <a:pPr algn="just"/>
            <a:r>
              <a:rPr lang="en-US" sz="1200" dirty="0"/>
              <a:t>    </a:t>
            </a:r>
            <a:r>
              <a:rPr lang="mk-MK" sz="1200" dirty="0"/>
              <a:t>Комисијата, наведена тема и наведени лица кои ќе присуствуваат</a:t>
            </a:r>
            <a:r>
              <a:rPr lang="mk-MK" sz="1200" dirty="0" smtClean="0"/>
              <a:t>;</a:t>
            </a:r>
          </a:p>
          <a:p>
            <a:pPr algn="just"/>
            <a:endParaRPr lang="mk-MK" sz="1200" dirty="0"/>
          </a:p>
          <a:p>
            <a:pPr algn="just">
              <a:buFont typeface="Arial" pitchFamily="34" charset="0"/>
              <a:buChar char="•"/>
            </a:pPr>
            <a:r>
              <a:rPr lang="mk-MK" sz="1200" dirty="0"/>
              <a:t> Пропратни писма со наведени документи, соодветно на </a:t>
            </a:r>
            <a:r>
              <a:rPr lang="mk-MK" sz="1200" dirty="0" smtClean="0"/>
              <a:t>документите </a:t>
            </a:r>
            <a:r>
              <a:rPr lang="mk-MK" sz="1200" dirty="0"/>
              <a:t>кои се содржани во </a:t>
            </a:r>
            <a:r>
              <a:rPr lang="mk-MK" sz="1200" dirty="0" smtClean="0"/>
              <a:t>доставеното</a:t>
            </a:r>
            <a:endParaRPr lang="en-US" sz="1200" dirty="0" smtClean="0"/>
          </a:p>
          <a:p>
            <a:pPr algn="just"/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mk-MK" sz="1200" dirty="0" smtClean="0"/>
              <a:t>барање</a:t>
            </a:r>
            <a:r>
              <a:rPr lang="mk-MK" sz="1200" dirty="0"/>
              <a:t>, кое се доставува со </a:t>
            </a:r>
            <a:r>
              <a:rPr lang="mk-MK" sz="1200" dirty="0" smtClean="0"/>
              <a:t>документацијата.</a:t>
            </a:r>
            <a:endParaRPr lang="mk-MK" sz="1200" dirty="0"/>
          </a:p>
        </p:txBody>
      </p:sp>
    </p:spTree>
    <p:extLst>
      <p:ext uri="{BB962C8B-B14F-4D97-AF65-F5344CB8AC3E}">
        <p14:creationId xmlns:p14="http://schemas.microsoft.com/office/powerpoint/2010/main" val="17103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327526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k-MK" sz="1400" dirty="0"/>
              <a:t>Информации за Правилникот, упатства, препораки, примери за уредно </a:t>
            </a:r>
            <a:r>
              <a:rPr lang="mk-MK" sz="1400" dirty="0" smtClean="0"/>
              <a:t>припремање</a:t>
            </a:r>
            <a:endParaRPr lang="en-US" sz="1400" dirty="0" smtClean="0"/>
          </a:p>
          <a:p>
            <a:pPr algn="ctr">
              <a:lnSpc>
                <a:spcPct val="150000"/>
              </a:lnSpc>
            </a:pPr>
            <a:r>
              <a:rPr lang="mk-MK" sz="1400" dirty="0" smtClean="0"/>
              <a:t>на </a:t>
            </a:r>
            <a:r>
              <a:rPr lang="mk-MK" sz="1400" dirty="0"/>
              <a:t>документацијата и други често поставувани прашања може да најдете во </a:t>
            </a:r>
            <a:r>
              <a:rPr lang="mk-MK" sz="1400" dirty="0" smtClean="0"/>
              <a:t>секое</a:t>
            </a:r>
            <a:endParaRPr lang="en-US" sz="1400" dirty="0" smtClean="0"/>
          </a:p>
          <a:p>
            <a:pPr algn="ctr">
              <a:lnSpc>
                <a:spcPct val="150000"/>
              </a:lnSpc>
            </a:pPr>
            <a:r>
              <a:rPr lang="mk-MK" sz="1400" dirty="0" smtClean="0"/>
              <a:t>време </a:t>
            </a:r>
            <a:r>
              <a:rPr lang="mk-MK" sz="1400" dirty="0"/>
              <a:t>и на веб </a:t>
            </a:r>
            <a:r>
              <a:rPr lang="mk-MK" sz="1400" dirty="0" smtClean="0"/>
              <a:t>страната</a:t>
            </a:r>
            <a:r>
              <a:rPr lang="en-US" sz="1400" dirty="0" smtClean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www.tourismmacedonia.gov.mk</a:t>
            </a:r>
            <a:endParaRPr lang="mk-MK" sz="1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mk-MK" sz="1400" dirty="0"/>
          </a:p>
        </p:txBody>
      </p:sp>
    </p:spTree>
    <p:extLst>
      <p:ext uri="{BB962C8B-B14F-4D97-AF65-F5344CB8AC3E}">
        <p14:creationId xmlns:p14="http://schemas.microsoft.com/office/powerpoint/2010/main" val="28896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075806"/>
            <a:ext cx="9144000" cy="576063"/>
          </a:xfrm>
        </p:spPr>
        <p:txBody>
          <a:bodyPr/>
          <a:lstStyle/>
          <a:p>
            <a:r>
              <a:rPr lang="mk-MK" altLang="ko-KR" dirty="0" smtClean="0"/>
              <a:t>БЛАГОДАРАМ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48" y="3723878"/>
            <a:ext cx="9144000" cy="288032"/>
          </a:xfrm>
        </p:spPr>
        <p:txBody>
          <a:bodyPr/>
          <a:lstStyle/>
          <a:p>
            <a:pPr lvl="0"/>
            <a:r>
              <a:rPr lang="mk-MK" altLang="ko-KR" dirty="0" smtClean="0"/>
              <a:t>Агенција за промоција и поддршка</a:t>
            </a:r>
          </a:p>
          <a:p>
            <a:pPr lvl="0"/>
            <a:r>
              <a:rPr lang="mk-MK" altLang="ko-KR" dirty="0" smtClean="0"/>
              <a:t>на туризмот</a:t>
            </a:r>
            <a:endParaRPr lang="en-US" altLang="ko-KR" dirty="0"/>
          </a:p>
        </p:txBody>
      </p:sp>
      <p:grpSp>
        <p:nvGrpSpPr>
          <p:cNvPr id="5" name="그룹 315">
            <a:extLst>
              <a:ext uri="{FF2B5EF4-FFF2-40B4-BE49-F238E27FC236}">
                <a16:creationId xmlns:a16="http://schemas.microsoft.com/office/drawing/2014/main" xmlns="" id="{6937C4F8-533A-4E51-A4C0-509EE14035BC}"/>
              </a:ext>
            </a:extLst>
          </p:cNvPr>
          <p:cNvGrpSpPr/>
          <p:nvPr/>
        </p:nvGrpSpPr>
        <p:grpSpPr>
          <a:xfrm>
            <a:off x="2771800" y="987574"/>
            <a:ext cx="3637139" cy="2139878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6" name="Freeform 8">
              <a:extLst>
                <a:ext uri="{FF2B5EF4-FFF2-40B4-BE49-F238E27FC236}">
                  <a16:creationId xmlns:a16="http://schemas.microsoft.com/office/drawing/2014/main" xmlns="" id="{34B83E7E-0E89-4CC8-9137-066F8F45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xmlns="" id="{764D2098-AC1D-4964-B491-6651980C47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xmlns="" id="{E50827A2-A057-460E-864B-86A83328F7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xmlns="" id="{C6F2254E-530C-4801-B2BA-CA2A5861EF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42" y="4227934"/>
            <a:ext cx="724444" cy="72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838200" y="365125"/>
            <a:ext cx="7550224" cy="13255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000" b="1" dirty="0" smtClean="0"/>
              <a:t>Нови препораки во достава на документацијата за </a:t>
            </a:r>
            <a:r>
              <a:rPr lang="mk-MK" sz="2000" b="1" dirty="0" smtClean="0"/>
              <a:t>           барања </a:t>
            </a:r>
            <a:r>
              <a:rPr lang="mk-MK" sz="2000" b="1" dirty="0" smtClean="0"/>
              <a:t>за субвенции за 2019 година:</a:t>
            </a:r>
            <a:r>
              <a:rPr lang="mk-M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mk-M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mk-M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95536" y="1347614"/>
            <a:ext cx="820891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k-MK" sz="1400" dirty="0" smtClean="0"/>
          </a:p>
          <a:p>
            <a:r>
              <a:rPr lang="mk-MK" sz="1400" dirty="0" smtClean="0"/>
              <a:t>1</a:t>
            </a:r>
            <a:r>
              <a:rPr lang="mk-MK" sz="1400" dirty="0" smtClean="0"/>
              <a:t>. Основен СУ образец (СУ1, СУ2, СУ5 или СУ6) соодветен за секое предметно барање, во оригинал, пополнет и заверен со своерачен потпис од овластено лице на правниот субјект, заверен со печат од правниот субјект и архивски печат од барателот</a:t>
            </a:r>
            <a:r>
              <a:rPr lang="mk-MK" sz="1400" dirty="0" smtClean="0"/>
              <a:t>;</a:t>
            </a:r>
          </a:p>
          <a:p>
            <a:endParaRPr lang="mk-MK" sz="1400" dirty="0"/>
          </a:p>
          <a:p>
            <a:endParaRPr lang="mk-MK" sz="1400" dirty="0" smtClean="0"/>
          </a:p>
          <a:p>
            <a:r>
              <a:rPr lang="mk-MK" sz="1400" dirty="0" smtClean="0"/>
              <a:t>2. Програма </a:t>
            </a:r>
            <a:r>
              <a:rPr lang="mk-MK" sz="1400" dirty="0" smtClean="0"/>
              <a:t>за патувањето, со </a:t>
            </a:r>
            <a:r>
              <a:rPr lang="mk-MK" sz="1400" dirty="0" smtClean="0"/>
              <a:t>наведен период за конкретниот </a:t>
            </a:r>
            <a:r>
              <a:rPr lang="mk-MK" sz="1400" dirty="0" smtClean="0"/>
              <a:t>аранжман, </a:t>
            </a:r>
            <a:r>
              <a:rPr lang="mk-MK" sz="1400" dirty="0" smtClean="0"/>
              <a:t>во секое </a:t>
            </a:r>
            <a:r>
              <a:rPr lang="mk-MK" sz="1400" dirty="0" smtClean="0"/>
              <a:t>              предметно </a:t>
            </a:r>
            <a:r>
              <a:rPr lang="mk-MK" sz="1400" dirty="0" smtClean="0"/>
              <a:t>барање;</a:t>
            </a:r>
          </a:p>
          <a:p>
            <a:endParaRPr lang="mk-MK" sz="1400" dirty="0"/>
          </a:p>
        </p:txBody>
      </p:sp>
    </p:spTree>
    <p:extLst>
      <p:ext uri="{BB962C8B-B14F-4D97-AF65-F5344CB8AC3E}">
        <p14:creationId xmlns:p14="http://schemas.microsoft.com/office/powerpoint/2010/main" val="9837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95536" y="483518"/>
            <a:ext cx="1994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b="1" dirty="0">
                <a:solidFill>
                  <a:schemeClr val="accent4">
                    <a:lumMod val="50000"/>
                  </a:schemeClr>
                </a:solidFill>
              </a:rPr>
              <a:t>Содржина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5F9D657-5871-4E8B-8294-F07739991A40}"/>
              </a:ext>
            </a:extLst>
          </p:cNvPr>
          <p:cNvSpPr/>
          <p:nvPr/>
        </p:nvSpPr>
        <p:spPr>
          <a:xfrm>
            <a:off x="539551" y="1203598"/>
            <a:ext cx="7107072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mk-MK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dirty="0"/>
              <a:t>Потребна </a:t>
            </a:r>
            <a:r>
              <a:rPr lang="mk-MK" dirty="0" smtClean="0"/>
              <a:t>општа документација </a:t>
            </a:r>
            <a:r>
              <a:rPr lang="mk-MK" dirty="0"/>
              <a:t>за поднесување на барање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F61B84D-8C51-4C3E-92BE-B896B0D56FB4}"/>
              </a:ext>
            </a:extLst>
          </p:cNvPr>
          <p:cNvSpPr/>
          <p:nvPr/>
        </p:nvSpPr>
        <p:spPr>
          <a:xfrm>
            <a:off x="539551" y="2498868"/>
            <a:ext cx="7107072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III</a:t>
            </a:r>
            <a:r>
              <a:rPr lang="mk-MK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dirty="0"/>
              <a:t>Рок, начин и адреса за достава на првична документација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02A15DA-3DD7-4427-B503-1E6B1ACF12A2}"/>
              </a:ext>
            </a:extLst>
          </p:cNvPr>
          <p:cNvSpPr/>
          <p:nvPr/>
        </p:nvSpPr>
        <p:spPr>
          <a:xfrm>
            <a:off x="539551" y="3002924"/>
            <a:ext cx="8750893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IV</a:t>
            </a:r>
            <a:r>
              <a:rPr lang="mk-MK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dirty="0"/>
              <a:t>Рок и начин за постапување по </a:t>
            </a:r>
            <a:r>
              <a:rPr lang="mk-MK" dirty="0" smtClean="0"/>
              <a:t>известување за комплетирање на поднесок</a:t>
            </a:r>
            <a:endParaRPr lang="mk-MK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97D11D3-F048-4E24-BAD4-CB4C56EF56D9}"/>
              </a:ext>
            </a:extLst>
          </p:cNvPr>
          <p:cNvSpPr/>
          <p:nvPr/>
        </p:nvSpPr>
        <p:spPr>
          <a:xfrm>
            <a:off x="539551" y="3473366"/>
            <a:ext cx="7107072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mk-MK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dirty="0"/>
              <a:t>Правна поука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4FBD82F-7580-4339-986D-F14BB3F8D0B0}"/>
              </a:ext>
            </a:extLst>
          </p:cNvPr>
          <p:cNvSpPr/>
          <p:nvPr/>
        </p:nvSpPr>
        <p:spPr>
          <a:xfrm>
            <a:off x="539551" y="1707654"/>
            <a:ext cx="8352928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II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mk-MK" dirty="0" smtClean="0"/>
              <a:t>Вид на барање, обрасци </a:t>
            </a:r>
            <a:r>
              <a:rPr lang="mk-MK" dirty="0"/>
              <a:t>СУ1, СУ2, </a:t>
            </a:r>
            <a:r>
              <a:rPr lang="mk-MK" dirty="0" smtClean="0"/>
              <a:t>СУ</a:t>
            </a:r>
            <a:r>
              <a:rPr lang="en-US" dirty="0" smtClean="0"/>
              <a:t>5 </a:t>
            </a:r>
            <a:r>
              <a:rPr lang="mk-MK" dirty="0"/>
              <a:t>и </a:t>
            </a:r>
            <a:r>
              <a:rPr lang="mk-MK" dirty="0" smtClean="0"/>
              <a:t>СУ6 и пропратна</a:t>
            </a:r>
          </a:p>
          <a:p>
            <a:r>
              <a:rPr lang="mk-MK" dirty="0" smtClean="0"/>
              <a:t>документација за секој вид на превоз</a:t>
            </a:r>
            <a:endParaRPr lang="mk-MK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EC24F06-3814-4FF5-A2BF-EF27BFC96D8A}"/>
              </a:ext>
            </a:extLst>
          </p:cNvPr>
          <p:cNvSpPr/>
          <p:nvPr/>
        </p:nvSpPr>
        <p:spPr>
          <a:xfrm>
            <a:off x="539551" y="4002618"/>
            <a:ext cx="7107072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VI. </a:t>
            </a:r>
            <a:r>
              <a:rPr lang="mk-MK" dirty="0" smtClean="0"/>
              <a:t>Најчести пропусти во работењето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1142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680372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Основен образец (СУ1/СУ2/СУ5/СУ6)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Договор за соработка или овластување помеѓу организатор на патувањето и подносител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Лиценца А за домашни подносители/ документ за туроператорска дејност со шифра на дејност 79.12 </a:t>
            </a:r>
            <a:r>
              <a:rPr lang="mk-MK" sz="1200" dirty="0" smtClean="0"/>
              <a:t>за</a:t>
            </a:r>
          </a:p>
          <a:p>
            <a:r>
              <a:rPr lang="mk-MK" sz="1200" dirty="0"/>
              <a:t> </a:t>
            </a:r>
            <a:r>
              <a:rPr lang="mk-MK" sz="1200" dirty="0" smtClean="0"/>
              <a:t>       странски </a:t>
            </a:r>
            <a:r>
              <a:rPr lang="mk-MK" sz="1200" dirty="0"/>
              <a:t>подносители на субвенции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Програма за патувањето</a:t>
            </a:r>
            <a:r>
              <a:rPr lang="en-US" sz="1200" dirty="0"/>
              <a:t> </a:t>
            </a:r>
            <a:r>
              <a:rPr lang="mk-MK" sz="1200" dirty="0"/>
              <a:t>за конкретниот аранжман со наведен период за кој се однесува, во секое </a:t>
            </a:r>
            <a:r>
              <a:rPr lang="mk-MK" sz="1200" dirty="0" smtClean="0"/>
              <a:t>предметно</a:t>
            </a:r>
          </a:p>
          <a:p>
            <a:r>
              <a:rPr lang="mk-MK" sz="1200" dirty="0" smtClean="0"/>
              <a:t>        барање</a:t>
            </a:r>
            <a:endParaRPr lang="mk-MK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Договори со сместувачки </a:t>
            </a:r>
            <a:r>
              <a:rPr lang="mk-MK" sz="1200" dirty="0" smtClean="0"/>
              <a:t>капацитети </a:t>
            </a:r>
            <a:r>
              <a:rPr lang="en-US" sz="1200" dirty="0" smtClean="0"/>
              <a:t>(</a:t>
            </a:r>
            <a:r>
              <a:rPr lang="en-US" sz="1200" dirty="0"/>
              <a:t>BB)</a:t>
            </a:r>
            <a:endParaRPr lang="mk-MK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Валидно решение за категоризација за сместувачките капацитети издадено од Влада на Р.М., Министерство за економија </a:t>
            </a:r>
            <a:r>
              <a:rPr lang="en-US" sz="1200" dirty="0"/>
              <a:t> (</a:t>
            </a:r>
            <a:r>
              <a:rPr lang="mk-MK" sz="1200" dirty="0"/>
              <a:t>и валидно решение од АХВ</a:t>
            </a:r>
            <a:r>
              <a:rPr lang="en-US" sz="1200" dirty="0"/>
              <a:t>)</a:t>
            </a:r>
            <a:r>
              <a:rPr lang="mk-MK" sz="1200" dirty="0"/>
              <a:t>, општина </a:t>
            </a:r>
            <a:r>
              <a:rPr lang="en-US" sz="1200" dirty="0"/>
              <a:t>(</a:t>
            </a:r>
            <a:r>
              <a:rPr lang="mk-MK" sz="1200" dirty="0"/>
              <a:t>и валидно решение од АХВ</a:t>
            </a:r>
            <a:r>
              <a:rPr lang="en-US" sz="1200" dirty="0"/>
              <a:t>)</a:t>
            </a:r>
            <a:r>
              <a:rPr lang="mk-MK" sz="12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Фактури за сместување со сите потребни елементи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Соодветен доказ за плаќање на фактури за реализирано сместување за сите сместувачки капацитети во </a:t>
            </a:r>
            <a:endParaRPr lang="mk-MK" sz="1200" dirty="0" smtClean="0"/>
          </a:p>
          <a:p>
            <a:r>
              <a:rPr lang="mk-MK" sz="1200" dirty="0" smtClean="0"/>
              <a:t>        земјата </a:t>
            </a:r>
            <a:r>
              <a:rPr lang="mk-MK" sz="1200" dirty="0"/>
              <a:t>каде групата престојувала, согласно програма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Руминг листа/спецификација на гости за секој </a:t>
            </a:r>
            <a:r>
              <a:rPr lang="mk-MK" sz="1200" dirty="0" smtClean="0"/>
              <a:t>хотел, издадени од хотелите</a:t>
            </a:r>
            <a:endParaRPr lang="mk-MK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СУ4 образец, пополнат и заверен од страна на сместувачкиот капацитет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Доколку групата е сместена во сместувачки капацитет за кој има решение за категоризација од Министерство за економија или општина, потребно е да се достави фактура за реализиран доручек со сите потребни елементи и соодветен доказ за плаќање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Соодветен доказ за платена туристичка такса за сите сместувачки капацитети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Фактура за превоз со сите потребни елементи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Соодветен доказ за платена фактура за реализиран превоз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/>
              <a:t>И одделни документи за секој посебен вид на барање (автобуски, авионски, чартер, кружна тура </a:t>
            </a:r>
            <a:r>
              <a:rPr lang="mk-MK" sz="1200" dirty="0" smtClean="0"/>
              <a:t>или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1200" dirty="0" smtClean="0"/>
              <a:t>комбинирана </a:t>
            </a:r>
            <a:r>
              <a:rPr lang="mk-MK" sz="1200" dirty="0"/>
              <a:t>тура)</a:t>
            </a:r>
          </a:p>
          <a:p>
            <a:endParaRPr lang="mk-MK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7962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Потребна општа документација за поднесување на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барање</a:t>
            </a:r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855252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Минимум 10 лица во група;</a:t>
            </a:r>
          </a:p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Автобуски превоз од место на започнување на програмата до место на завршување;</a:t>
            </a:r>
          </a:p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Доказ за реализирано сместување за </a:t>
            </a:r>
            <a:r>
              <a:rPr lang="mk-MK" sz="1600" u="sng" dirty="0"/>
              <a:t>цел период </a:t>
            </a:r>
            <a:r>
              <a:rPr lang="mk-MK" sz="1600" dirty="0"/>
              <a:t>на престој во Македонија (минимум </a:t>
            </a:r>
            <a:r>
              <a:rPr lang="en-US" sz="1600" dirty="0" smtClean="0"/>
              <a:t> </a:t>
            </a:r>
            <a:r>
              <a:rPr lang="mk-MK" sz="1600" dirty="0" smtClean="0"/>
              <a:t>3 </a:t>
            </a:r>
            <a:r>
              <a:rPr lang="mk-MK" sz="1600" dirty="0"/>
              <a:t>ноќевања)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и СУ6</a:t>
            </a:r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762" y="1491630"/>
            <a:ext cx="3014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1. Автобуски превоз СУ1</a:t>
            </a:r>
          </a:p>
        </p:txBody>
      </p:sp>
    </p:spTree>
    <p:extLst>
      <p:ext uri="{BB962C8B-B14F-4D97-AF65-F5344CB8AC3E}">
        <p14:creationId xmlns:p14="http://schemas.microsoft.com/office/powerpoint/2010/main" val="2886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85525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mk-M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mk-MK" sz="1600" dirty="0"/>
              <a:t> Договор со превозник, за реализиран автобуски превоз, со наведена релација </a:t>
            </a:r>
            <a:r>
              <a:rPr lang="mk-MK" sz="1600" dirty="0" smtClean="0"/>
              <a:t>и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mk-MK" sz="1600" dirty="0" smtClean="0"/>
              <a:t>период </a:t>
            </a:r>
            <a:r>
              <a:rPr lang="mk-MK" sz="1600" dirty="0"/>
              <a:t>за кој се однесува услугата, согласно доставената програма, заверен </a:t>
            </a:r>
            <a:r>
              <a:rPr lang="mk-MK" sz="1600" dirty="0" smtClean="0"/>
              <a:t>со</a:t>
            </a:r>
            <a:endParaRPr lang="en-US" sz="1600" dirty="0"/>
          </a:p>
          <a:p>
            <a:r>
              <a:rPr lang="en-US" sz="1600" dirty="0" smtClean="0"/>
              <a:t>   </a:t>
            </a:r>
            <a:r>
              <a:rPr lang="mk-MK" sz="1600" dirty="0" smtClean="0"/>
              <a:t>потпис </a:t>
            </a:r>
            <a:r>
              <a:rPr lang="mk-MK" sz="1600" dirty="0"/>
              <a:t>и печат од двете договорни страни;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600" dirty="0"/>
              <a:t> Фактура за реализиран автобуски превоз со наведена релација и период за кој </a:t>
            </a:r>
            <a:r>
              <a:rPr lang="mk-MK" sz="1600" dirty="0" smtClean="0"/>
              <a:t>се</a:t>
            </a:r>
            <a:endParaRPr lang="en-US" sz="1600" dirty="0" smtClean="0"/>
          </a:p>
          <a:p>
            <a:pPr>
              <a:spcAft>
                <a:spcPts val="0"/>
              </a:spcAft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mk-MK" sz="1600" dirty="0" smtClean="0"/>
              <a:t>однесува </a:t>
            </a:r>
            <a:r>
              <a:rPr lang="mk-MK" sz="1600" dirty="0"/>
              <a:t>услугата, согласно доставената програма</a:t>
            </a:r>
            <a:endParaRPr lang="en-US" sz="16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600" dirty="0"/>
              <a:t> Доказ за платена фактура за реализиран автобуски превоз (реализиран налог </a:t>
            </a:r>
            <a:r>
              <a:rPr lang="mk-MK" sz="1600" dirty="0" smtClean="0"/>
              <a:t>или</a:t>
            </a:r>
            <a:endParaRPr lang="en-US" sz="1600" dirty="0" smtClean="0"/>
          </a:p>
          <a:p>
            <a:pPr>
              <a:spcAft>
                <a:spcPts val="0"/>
              </a:spcAft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mk-MK" sz="1600" dirty="0" smtClean="0"/>
              <a:t>извод </a:t>
            </a:r>
            <a:r>
              <a:rPr lang="mk-MK" sz="1600" dirty="0"/>
              <a:t>со наведен број на фактура за која се однесува плаќањето)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600" dirty="0"/>
              <a:t> Интербус листа од превозникот со видливи податоци за превозникот; период </a:t>
            </a:r>
            <a:r>
              <a:rPr lang="mk-MK" sz="1600" dirty="0" smtClean="0"/>
              <a:t>и</a:t>
            </a:r>
            <a:endParaRPr lang="en-US" sz="1600" dirty="0" smtClean="0"/>
          </a:p>
          <a:p>
            <a:pPr>
              <a:spcAft>
                <a:spcPts val="0"/>
              </a:spcAft>
            </a:pPr>
            <a:r>
              <a:rPr lang="en-US" sz="1600" dirty="0" smtClean="0"/>
              <a:t>  </a:t>
            </a:r>
            <a:r>
              <a:rPr lang="mk-MK" sz="1600" dirty="0" smtClean="0"/>
              <a:t>релација</a:t>
            </a:r>
            <a:r>
              <a:rPr lang="mk-MK" sz="1600" dirty="0"/>
              <a:t>; патници и видливи печати од гранични премини;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и СУ6</a:t>
            </a:r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762" y="1491630"/>
            <a:ext cx="2513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1. Автобуски </a:t>
            </a:r>
            <a:r>
              <a:rPr lang="mk-MK" b="1" dirty="0" smtClean="0">
                <a:solidFill>
                  <a:schemeClr val="accent1">
                    <a:lumMod val="75000"/>
                  </a:schemeClr>
                </a:solidFill>
              </a:rPr>
              <a:t>превоз</a:t>
            </a:r>
            <a:endParaRPr lang="mk-MK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855252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Минимум 10 лица во група при доаѓање и заминување;</a:t>
            </a:r>
          </a:p>
          <a:p>
            <a:pPr>
              <a:buFont typeface="Arial" pitchFamily="34" charset="0"/>
              <a:buChar char="•"/>
            </a:pPr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Авионски превоз од место на започнување на програмата до место на завршување – редовна линија или чартер;</a:t>
            </a:r>
          </a:p>
          <a:p>
            <a:endParaRPr lang="mk-MK" sz="1600" dirty="0"/>
          </a:p>
          <a:p>
            <a:pPr>
              <a:buFont typeface="Arial" pitchFamily="34" charset="0"/>
              <a:buChar char="•"/>
            </a:pPr>
            <a:r>
              <a:rPr lang="mk-MK" sz="1600" dirty="0"/>
              <a:t> Доказ за реализирано сместување за </a:t>
            </a:r>
            <a:r>
              <a:rPr lang="mk-MK" sz="1600" u="sng" dirty="0"/>
              <a:t>цел период </a:t>
            </a:r>
            <a:r>
              <a:rPr lang="mk-MK" sz="1600" dirty="0"/>
              <a:t>на престој во Македонија (минимум 3 ноќевања)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 smtClean="0">
                <a:solidFill>
                  <a:schemeClr val="accent4">
                    <a:lumMod val="50000"/>
                  </a:schemeClr>
                </a:solidFill>
              </a:rPr>
              <a:t>и СУ6</a:t>
            </a:r>
            <a:endParaRPr lang="mk-MK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762" y="1491630"/>
            <a:ext cx="2926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2. Авионски превоз СУ2</a:t>
            </a:r>
          </a:p>
        </p:txBody>
      </p:sp>
    </p:spTree>
    <p:extLst>
      <p:ext uri="{BB962C8B-B14F-4D97-AF65-F5344CB8AC3E}">
        <p14:creationId xmlns:p14="http://schemas.microsoft.com/office/powerpoint/2010/main" val="8714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3528" y="1207180"/>
            <a:ext cx="8568952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600" dirty="0"/>
              <a:t>Фактура за купени авионски билети со податок за релација, период на доаѓање и </a:t>
            </a:r>
            <a:r>
              <a:rPr lang="mk-MK" sz="1600" dirty="0" smtClean="0"/>
              <a:t>    заминување </a:t>
            </a:r>
            <a:r>
              <a:rPr lang="mk-MK" sz="1600" dirty="0"/>
              <a:t>и количина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mk-MK" sz="1600" dirty="0"/>
              <a:t>Доказ за платена фактура за авионски билети (копија од банкарски извод </a:t>
            </a:r>
            <a:r>
              <a:rPr lang="mk-MK" sz="1600" dirty="0" smtClean="0"/>
              <a:t>со</a:t>
            </a:r>
          </a:p>
          <a:p>
            <a:pPr>
              <a:spcAft>
                <a:spcPts val="0"/>
              </a:spcAft>
            </a:pPr>
            <a:r>
              <a:rPr lang="mk-MK" sz="1600" dirty="0" smtClean="0"/>
              <a:t>     наведен </a:t>
            </a:r>
            <a:r>
              <a:rPr lang="mk-MK" sz="1600" dirty="0"/>
              <a:t>број на фактура за која се однесува плаќањето)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600" dirty="0"/>
              <a:t>Листа на летови од ТАВ за конкретните летови за доаѓање и заминување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600" dirty="0"/>
              <a:t>Доколку групата престојува и во други градови во земјава да се достави и </a:t>
            </a:r>
            <a:r>
              <a:rPr lang="mk-MK" sz="1600" dirty="0" smtClean="0"/>
              <a:t>фактура</a:t>
            </a:r>
          </a:p>
          <a:p>
            <a:r>
              <a:rPr lang="mk-MK" sz="1600" dirty="0" smtClean="0"/>
              <a:t>     за </a:t>
            </a:r>
            <a:r>
              <a:rPr lang="mk-MK" sz="1600" dirty="0"/>
              <a:t>реализиран автобуски превоз и доказ за платена фактура за автобуски </a:t>
            </a:r>
            <a:r>
              <a:rPr lang="mk-MK" sz="1600" dirty="0" smtClean="0"/>
              <a:t>превоз</a:t>
            </a:r>
          </a:p>
          <a:p>
            <a:r>
              <a:rPr lang="mk-MK" sz="1600" dirty="0" smtClean="0"/>
              <a:t>     (копија </a:t>
            </a:r>
            <a:r>
              <a:rPr lang="mk-MK" sz="1600" dirty="0"/>
              <a:t>од банкарски извод со наведен број на фактура за која се </a:t>
            </a:r>
            <a:r>
              <a:rPr lang="mk-MK" sz="1600" dirty="0" smtClean="0"/>
              <a:t>однесува</a:t>
            </a:r>
          </a:p>
          <a:p>
            <a:r>
              <a:rPr lang="mk-MK" sz="1600" dirty="0"/>
              <a:t> </a:t>
            </a:r>
            <a:r>
              <a:rPr lang="mk-MK" sz="1600" dirty="0" smtClean="0"/>
              <a:t>     плаќањето</a:t>
            </a:r>
            <a:r>
              <a:rPr lang="mk-MK" sz="1600" dirty="0"/>
              <a:t>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mk-MK" sz="1050" u="sng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mk-MK" sz="1050" u="sng" dirty="0"/>
          </a:p>
          <a:p>
            <a:pPr>
              <a:spcAft>
                <a:spcPts val="0"/>
              </a:spcAft>
            </a:pPr>
            <a:endParaRPr lang="mk-MK" sz="105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17DF05-F543-4CF1-92B7-79638908DC11}"/>
              </a:ext>
            </a:extLst>
          </p:cNvPr>
          <p:cNvSpPr txBox="1"/>
          <p:nvPr/>
        </p:nvSpPr>
        <p:spPr>
          <a:xfrm>
            <a:off x="323528" y="195486"/>
            <a:ext cx="6422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II.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Вид на барање и обрасци СУ1, СУ2, СУ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5 </a:t>
            </a:r>
            <a:r>
              <a:rPr lang="mk-MK" sz="2000" b="1" dirty="0">
                <a:solidFill>
                  <a:schemeClr val="accent4">
                    <a:lumMod val="50000"/>
                  </a:schemeClr>
                </a:solidFill>
              </a:rPr>
              <a:t>и СУ6</a:t>
            </a:r>
          </a:p>
        </p:txBody>
      </p:sp>
      <p:sp>
        <p:nvSpPr>
          <p:cNvPr id="2" name="Rectangle 1"/>
          <p:cNvSpPr/>
          <p:nvPr/>
        </p:nvSpPr>
        <p:spPr>
          <a:xfrm>
            <a:off x="520762" y="843558"/>
            <a:ext cx="4976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2. Авионски превоз – СУ2 редовна линија</a:t>
            </a:r>
          </a:p>
        </p:txBody>
      </p:sp>
    </p:spTree>
    <p:extLst>
      <p:ext uri="{BB962C8B-B14F-4D97-AF65-F5344CB8AC3E}">
        <p14:creationId xmlns:p14="http://schemas.microsoft.com/office/powerpoint/2010/main" val="393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49941"/>
      </a:accent1>
      <a:accent2>
        <a:srgbClr val="A4D144"/>
      </a:accent2>
      <a:accent3>
        <a:srgbClr val="649941"/>
      </a:accent3>
      <a:accent4>
        <a:srgbClr val="A4D144"/>
      </a:accent4>
      <a:accent5>
        <a:srgbClr val="649941"/>
      </a:accent5>
      <a:accent6>
        <a:srgbClr val="A4D144"/>
      </a:accent6>
      <a:hlink>
        <a:srgbClr val="76923C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49941"/>
      </a:accent1>
      <a:accent2>
        <a:srgbClr val="A4D144"/>
      </a:accent2>
      <a:accent3>
        <a:srgbClr val="649941"/>
      </a:accent3>
      <a:accent4>
        <a:srgbClr val="A4D144"/>
      </a:accent4>
      <a:accent5>
        <a:srgbClr val="649941"/>
      </a:accent5>
      <a:accent6>
        <a:srgbClr val="A4D144"/>
      </a:accent6>
      <a:hlink>
        <a:srgbClr val="76923C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49941"/>
      </a:accent1>
      <a:accent2>
        <a:srgbClr val="A4D144"/>
      </a:accent2>
      <a:accent3>
        <a:srgbClr val="649941"/>
      </a:accent3>
      <a:accent4>
        <a:srgbClr val="A4D144"/>
      </a:accent4>
      <a:accent5>
        <a:srgbClr val="649941"/>
      </a:accent5>
      <a:accent6>
        <a:srgbClr val="A4D144"/>
      </a:accent6>
      <a:hlink>
        <a:srgbClr val="76923C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9674</TotalTime>
  <Words>2497</Words>
  <Application>Microsoft Office PowerPoint</Application>
  <PresentationFormat>On-screen Show (16:9)</PresentationFormat>
  <Paragraphs>234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user8</cp:lastModifiedBy>
  <cp:revision>367</cp:revision>
  <dcterms:created xsi:type="dcterms:W3CDTF">2016-12-05T23:26:54Z</dcterms:created>
  <dcterms:modified xsi:type="dcterms:W3CDTF">2019-04-11T10:35:20Z</dcterms:modified>
</cp:coreProperties>
</file>