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4" r:id="rId6"/>
    <p:sldId id="275" r:id="rId7"/>
    <p:sldId id="276" r:id="rId8"/>
    <p:sldId id="277" r:id="rId9"/>
    <p:sldId id="278" r:id="rId10"/>
    <p:sldId id="279" r:id="rId11"/>
    <p:sldId id="280" r:id="rId12"/>
    <p:sldId id="281" r:id="rId13"/>
    <p:sldId id="282" r:id="rId14"/>
    <p:sldId id="283" r:id="rId15"/>
    <p:sldId id="273" r:id="rId16"/>
  </p:sldIdLst>
  <p:sldSz cx="12192000" cy="6858000"/>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996633"/>
    <a:srgbClr val="663300"/>
    <a:srgbClr val="FFFFE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6" d="100"/>
          <a:sy n="116"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40EBA-BB2B-432D-9378-66BBBD6196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k-MK"/>
          </a:p>
        </p:txBody>
      </p:sp>
      <p:sp>
        <p:nvSpPr>
          <p:cNvPr id="3" name="Subtitle 2">
            <a:extLst>
              <a:ext uri="{FF2B5EF4-FFF2-40B4-BE49-F238E27FC236}">
                <a16:creationId xmlns:a16="http://schemas.microsoft.com/office/drawing/2014/main" xmlns="" id="{7097082F-F8B1-4BA1-B1DB-D0A39FCA37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k-MK"/>
          </a:p>
        </p:txBody>
      </p:sp>
      <p:sp>
        <p:nvSpPr>
          <p:cNvPr id="4" name="Date Placeholder 3">
            <a:extLst>
              <a:ext uri="{FF2B5EF4-FFF2-40B4-BE49-F238E27FC236}">
                <a16:creationId xmlns:a16="http://schemas.microsoft.com/office/drawing/2014/main" xmlns="" id="{84DB9F31-F5C1-47CC-AB8F-35190F20E926}"/>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5" name="Footer Placeholder 4">
            <a:extLst>
              <a:ext uri="{FF2B5EF4-FFF2-40B4-BE49-F238E27FC236}">
                <a16:creationId xmlns:a16="http://schemas.microsoft.com/office/drawing/2014/main" xmlns="" id="{A011523D-9640-45F5-9272-F23AEBEB61D8}"/>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600E7F40-4D2C-4A3A-89F5-2BE6AD622093}"/>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52274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5AC0A-5731-4B00-A95B-631E85383A62}"/>
              </a:ext>
            </a:extLst>
          </p:cNvPr>
          <p:cNvSpPr>
            <a:spLocks noGrp="1"/>
          </p:cNvSpPr>
          <p:nvPr>
            <p:ph type="title"/>
          </p:nvPr>
        </p:nvSpPr>
        <p:spPr/>
        <p:txBody>
          <a:bodyPr/>
          <a:lstStyle/>
          <a:p>
            <a:r>
              <a:rPr lang="en-US"/>
              <a:t>Click to edit Master title style</a:t>
            </a:r>
            <a:endParaRPr lang="mk-MK"/>
          </a:p>
        </p:txBody>
      </p:sp>
      <p:sp>
        <p:nvSpPr>
          <p:cNvPr id="3" name="Vertical Text Placeholder 2">
            <a:extLst>
              <a:ext uri="{FF2B5EF4-FFF2-40B4-BE49-F238E27FC236}">
                <a16:creationId xmlns:a16="http://schemas.microsoft.com/office/drawing/2014/main" xmlns="" id="{B6483B48-F554-462E-8F22-C932BC6CE8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xmlns="" id="{E6CCCD3D-7419-4A49-BD21-EB1EC93770DC}"/>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5" name="Footer Placeholder 4">
            <a:extLst>
              <a:ext uri="{FF2B5EF4-FFF2-40B4-BE49-F238E27FC236}">
                <a16:creationId xmlns:a16="http://schemas.microsoft.com/office/drawing/2014/main" xmlns="" id="{07D54D57-CDC7-45AA-9D29-425633755A93}"/>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9F28298E-B05A-4483-B69E-580B64D82856}"/>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86844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5CB1C9A-6F23-4816-962F-31CC3666ED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mk-MK"/>
          </a:p>
        </p:txBody>
      </p:sp>
      <p:sp>
        <p:nvSpPr>
          <p:cNvPr id="3" name="Vertical Text Placeholder 2">
            <a:extLst>
              <a:ext uri="{FF2B5EF4-FFF2-40B4-BE49-F238E27FC236}">
                <a16:creationId xmlns:a16="http://schemas.microsoft.com/office/drawing/2014/main" xmlns="" id="{9720996F-F4A2-4E1E-AD0C-4081B7D70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xmlns="" id="{564FB6B0-BF10-457C-AC21-B2ECD79710E6}"/>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5" name="Footer Placeholder 4">
            <a:extLst>
              <a:ext uri="{FF2B5EF4-FFF2-40B4-BE49-F238E27FC236}">
                <a16:creationId xmlns:a16="http://schemas.microsoft.com/office/drawing/2014/main" xmlns="" id="{4EDC9A27-003A-4A02-AB57-497D8371D7BF}"/>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FA64B69B-DBEB-4673-A14C-21B2C154D341}"/>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65883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C6377-E1F0-41E4-82CE-AE40CC70A732}"/>
              </a:ext>
            </a:extLst>
          </p:cNvPr>
          <p:cNvSpPr>
            <a:spLocks noGrp="1"/>
          </p:cNvSpPr>
          <p:nvPr>
            <p:ph type="title"/>
          </p:nvPr>
        </p:nvSpPr>
        <p:spPr/>
        <p:txBody>
          <a:bodyPr/>
          <a:lstStyle/>
          <a:p>
            <a:r>
              <a:rPr lang="en-US"/>
              <a:t>Click to edit Master title style</a:t>
            </a:r>
            <a:endParaRPr lang="mk-MK"/>
          </a:p>
        </p:txBody>
      </p:sp>
      <p:sp>
        <p:nvSpPr>
          <p:cNvPr id="3" name="Content Placeholder 2">
            <a:extLst>
              <a:ext uri="{FF2B5EF4-FFF2-40B4-BE49-F238E27FC236}">
                <a16:creationId xmlns:a16="http://schemas.microsoft.com/office/drawing/2014/main" xmlns="" id="{7AABBB8B-D24E-4267-890E-2F9B902BFA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xmlns="" id="{AD4FBF58-AD5A-4DF7-8AA6-3EF0BEBA80A0}"/>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5" name="Footer Placeholder 4">
            <a:extLst>
              <a:ext uri="{FF2B5EF4-FFF2-40B4-BE49-F238E27FC236}">
                <a16:creationId xmlns:a16="http://schemas.microsoft.com/office/drawing/2014/main" xmlns="" id="{EF643F48-5B9E-4F0E-93FB-5FB3C0D54FE7}"/>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62662021-4257-4BD0-A3AE-27481F11A211}"/>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48195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1766E-D961-4EEA-AD54-6C9CA1E563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k-MK"/>
          </a:p>
        </p:txBody>
      </p:sp>
      <p:sp>
        <p:nvSpPr>
          <p:cNvPr id="3" name="Text Placeholder 2">
            <a:extLst>
              <a:ext uri="{FF2B5EF4-FFF2-40B4-BE49-F238E27FC236}">
                <a16:creationId xmlns:a16="http://schemas.microsoft.com/office/drawing/2014/main" xmlns="" id="{AEA4A9EC-54D7-4AC6-8DD1-C1C6F085A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CEF83DF-7E0A-4AE3-84BC-2FFC2F53E2F2}"/>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5" name="Footer Placeholder 4">
            <a:extLst>
              <a:ext uri="{FF2B5EF4-FFF2-40B4-BE49-F238E27FC236}">
                <a16:creationId xmlns:a16="http://schemas.microsoft.com/office/drawing/2014/main" xmlns="" id="{20A93D4D-9C50-4E22-88E8-74B0158EEC62}"/>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xmlns="" id="{99BFCB25-DEF3-4840-81CD-8194ACFAC5B3}"/>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09010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54E05-D524-4232-81A6-29AD0886B70A}"/>
              </a:ext>
            </a:extLst>
          </p:cNvPr>
          <p:cNvSpPr>
            <a:spLocks noGrp="1"/>
          </p:cNvSpPr>
          <p:nvPr>
            <p:ph type="title"/>
          </p:nvPr>
        </p:nvSpPr>
        <p:spPr/>
        <p:txBody>
          <a:bodyPr/>
          <a:lstStyle/>
          <a:p>
            <a:r>
              <a:rPr lang="en-US"/>
              <a:t>Click to edit Master title style</a:t>
            </a:r>
            <a:endParaRPr lang="mk-MK"/>
          </a:p>
        </p:txBody>
      </p:sp>
      <p:sp>
        <p:nvSpPr>
          <p:cNvPr id="3" name="Content Placeholder 2">
            <a:extLst>
              <a:ext uri="{FF2B5EF4-FFF2-40B4-BE49-F238E27FC236}">
                <a16:creationId xmlns:a16="http://schemas.microsoft.com/office/drawing/2014/main" xmlns="" id="{FA8B7ABC-7847-459D-AEA8-C24179DDCC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a:extLst>
              <a:ext uri="{FF2B5EF4-FFF2-40B4-BE49-F238E27FC236}">
                <a16:creationId xmlns:a16="http://schemas.microsoft.com/office/drawing/2014/main" xmlns="" id="{3BAF100C-A670-4BAA-AA24-E1846B38E8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Date Placeholder 4">
            <a:extLst>
              <a:ext uri="{FF2B5EF4-FFF2-40B4-BE49-F238E27FC236}">
                <a16:creationId xmlns:a16="http://schemas.microsoft.com/office/drawing/2014/main" xmlns="" id="{581C4955-7864-4615-B866-5BAEAAC9EB1E}"/>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6" name="Footer Placeholder 5">
            <a:extLst>
              <a:ext uri="{FF2B5EF4-FFF2-40B4-BE49-F238E27FC236}">
                <a16:creationId xmlns:a16="http://schemas.microsoft.com/office/drawing/2014/main" xmlns="" id="{5BD65193-6E6F-4446-A0CD-00060EF8A359}"/>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xmlns="" id="{EA78CFDF-0CF4-427E-BC39-C5EE4BB3FB51}"/>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04704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FAB96-B648-403B-A1B3-524EE57DE6E6}"/>
              </a:ext>
            </a:extLst>
          </p:cNvPr>
          <p:cNvSpPr>
            <a:spLocks noGrp="1"/>
          </p:cNvSpPr>
          <p:nvPr>
            <p:ph type="title"/>
          </p:nvPr>
        </p:nvSpPr>
        <p:spPr>
          <a:xfrm>
            <a:off x="839788" y="365125"/>
            <a:ext cx="10515600" cy="1325563"/>
          </a:xfrm>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xmlns="" id="{B1EACAF1-08A6-4F80-A2E3-8F12CF19E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5BEE5AF-423C-4AC5-9700-08E6B30618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Text Placeholder 4">
            <a:extLst>
              <a:ext uri="{FF2B5EF4-FFF2-40B4-BE49-F238E27FC236}">
                <a16:creationId xmlns:a16="http://schemas.microsoft.com/office/drawing/2014/main" xmlns="" id="{20AD575E-47B1-49CB-8EFD-F1C5C565C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AA624E7-7BEA-447F-AA2F-D128FA7E47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7" name="Date Placeholder 6">
            <a:extLst>
              <a:ext uri="{FF2B5EF4-FFF2-40B4-BE49-F238E27FC236}">
                <a16:creationId xmlns:a16="http://schemas.microsoft.com/office/drawing/2014/main" xmlns="" id="{E092ADDA-B50C-41F5-9C3F-81F1E79B7B05}"/>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8" name="Footer Placeholder 7">
            <a:extLst>
              <a:ext uri="{FF2B5EF4-FFF2-40B4-BE49-F238E27FC236}">
                <a16:creationId xmlns:a16="http://schemas.microsoft.com/office/drawing/2014/main" xmlns="" id="{642555A2-1ACD-4DCC-87EC-102AAD3B6AC9}"/>
              </a:ext>
            </a:extLst>
          </p:cNvPr>
          <p:cNvSpPr>
            <a:spLocks noGrp="1"/>
          </p:cNvSpPr>
          <p:nvPr>
            <p:ph type="ftr" sz="quarter" idx="11"/>
          </p:nvPr>
        </p:nvSpPr>
        <p:spPr/>
        <p:txBody>
          <a:bodyPr/>
          <a:lstStyle/>
          <a:p>
            <a:endParaRPr lang="mk-MK"/>
          </a:p>
        </p:txBody>
      </p:sp>
      <p:sp>
        <p:nvSpPr>
          <p:cNvPr id="9" name="Slide Number Placeholder 8">
            <a:extLst>
              <a:ext uri="{FF2B5EF4-FFF2-40B4-BE49-F238E27FC236}">
                <a16:creationId xmlns:a16="http://schemas.microsoft.com/office/drawing/2014/main" xmlns="" id="{005012DD-706B-4C5D-B4C4-777E334C0214}"/>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180031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0A35E-71C5-419E-9197-A8905CFE1927}"/>
              </a:ext>
            </a:extLst>
          </p:cNvPr>
          <p:cNvSpPr>
            <a:spLocks noGrp="1"/>
          </p:cNvSpPr>
          <p:nvPr>
            <p:ph type="title"/>
          </p:nvPr>
        </p:nvSpPr>
        <p:spPr/>
        <p:txBody>
          <a:bodyPr/>
          <a:lstStyle/>
          <a:p>
            <a:r>
              <a:rPr lang="en-US"/>
              <a:t>Click to edit Master title style</a:t>
            </a:r>
            <a:endParaRPr lang="mk-MK"/>
          </a:p>
        </p:txBody>
      </p:sp>
      <p:sp>
        <p:nvSpPr>
          <p:cNvPr id="3" name="Date Placeholder 2">
            <a:extLst>
              <a:ext uri="{FF2B5EF4-FFF2-40B4-BE49-F238E27FC236}">
                <a16:creationId xmlns:a16="http://schemas.microsoft.com/office/drawing/2014/main" xmlns="" id="{C0F6881A-2A8A-444B-88F5-A22F579F8FF5}"/>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4" name="Footer Placeholder 3">
            <a:extLst>
              <a:ext uri="{FF2B5EF4-FFF2-40B4-BE49-F238E27FC236}">
                <a16:creationId xmlns:a16="http://schemas.microsoft.com/office/drawing/2014/main" xmlns="" id="{A8C46CA2-324E-413F-A146-0A1C8048E3AB}"/>
              </a:ext>
            </a:extLst>
          </p:cNvPr>
          <p:cNvSpPr>
            <a:spLocks noGrp="1"/>
          </p:cNvSpPr>
          <p:nvPr>
            <p:ph type="ftr" sz="quarter" idx="11"/>
          </p:nvPr>
        </p:nvSpPr>
        <p:spPr/>
        <p:txBody>
          <a:bodyPr/>
          <a:lstStyle/>
          <a:p>
            <a:endParaRPr lang="mk-MK"/>
          </a:p>
        </p:txBody>
      </p:sp>
      <p:sp>
        <p:nvSpPr>
          <p:cNvPr id="5" name="Slide Number Placeholder 4">
            <a:extLst>
              <a:ext uri="{FF2B5EF4-FFF2-40B4-BE49-F238E27FC236}">
                <a16:creationId xmlns:a16="http://schemas.microsoft.com/office/drawing/2014/main" xmlns="" id="{8D2B4044-C6BB-4ADB-9BDC-3B58F6E7C96B}"/>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192967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EDB8B86-67DF-4C60-9E16-631EBED4B334}"/>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3" name="Footer Placeholder 2">
            <a:extLst>
              <a:ext uri="{FF2B5EF4-FFF2-40B4-BE49-F238E27FC236}">
                <a16:creationId xmlns:a16="http://schemas.microsoft.com/office/drawing/2014/main" xmlns="" id="{842CA0C1-0814-4460-9EF6-8F3ACB9C42BC}"/>
              </a:ext>
            </a:extLst>
          </p:cNvPr>
          <p:cNvSpPr>
            <a:spLocks noGrp="1"/>
          </p:cNvSpPr>
          <p:nvPr>
            <p:ph type="ftr" sz="quarter" idx="11"/>
          </p:nvPr>
        </p:nvSpPr>
        <p:spPr/>
        <p:txBody>
          <a:bodyPr/>
          <a:lstStyle/>
          <a:p>
            <a:endParaRPr lang="mk-MK"/>
          </a:p>
        </p:txBody>
      </p:sp>
      <p:sp>
        <p:nvSpPr>
          <p:cNvPr id="4" name="Slide Number Placeholder 3">
            <a:extLst>
              <a:ext uri="{FF2B5EF4-FFF2-40B4-BE49-F238E27FC236}">
                <a16:creationId xmlns:a16="http://schemas.microsoft.com/office/drawing/2014/main" xmlns="" id="{9B21B9FB-7D5A-4942-82D7-439AA4A5CE20}"/>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134414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B595C1-28FF-4CA9-A899-7D402C240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k-MK"/>
          </a:p>
        </p:txBody>
      </p:sp>
      <p:sp>
        <p:nvSpPr>
          <p:cNvPr id="3" name="Content Placeholder 2">
            <a:extLst>
              <a:ext uri="{FF2B5EF4-FFF2-40B4-BE49-F238E27FC236}">
                <a16:creationId xmlns:a16="http://schemas.microsoft.com/office/drawing/2014/main" xmlns="" id="{0B21A688-4954-4021-A39A-742987C2B5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Text Placeholder 3">
            <a:extLst>
              <a:ext uri="{FF2B5EF4-FFF2-40B4-BE49-F238E27FC236}">
                <a16:creationId xmlns:a16="http://schemas.microsoft.com/office/drawing/2014/main" xmlns="" id="{CD36FE09-6337-4B27-AD8D-518AEF340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C4AB01A-235A-4FBD-AA59-924B8E536BA2}"/>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6" name="Footer Placeholder 5">
            <a:extLst>
              <a:ext uri="{FF2B5EF4-FFF2-40B4-BE49-F238E27FC236}">
                <a16:creationId xmlns:a16="http://schemas.microsoft.com/office/drawing/2014/main" xmlns="" id="{26379D90-9BAD-45E2-8D7F-2B606ABA1006}"/>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xmlns="" id="{534C8DC3-57F0-4362-8BDA-E9264A34EE85}"/>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358707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38DCD-4A3D-4F07-9E25-CFEAD65C8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k-MK"/>
          </a:p>
        </p:txBody>
      </p:sp>
      <p:sp>
        <p:nvSpPr>
          <p:cNvPr id="3" name="Picture Placeholder 2">
            <a:extLst>
              <a:ext uri="{FF2B5EF4-FFF2-40B4-BE49-F238E27FC236}">
                <a16:creationId xmlns:a16="http://schemas.microsoft.com/office/drawing/2014/main" xmlns="" id="{EE279C68-31AD-4FAC-9A92-5C7CB5928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a:extLst>
              <a:ext uri="{FF2B5EF4-FFF2-40B4-BE49-F238E27FC236}">
                <a16:creationId xmlns:a16="http://schemas.microsoft.com/office/drawing/2014/main" xmlns="" id="{680421D6-AB51-4C28-BD7D-EDAB66502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D63B6C3-88BD-4782-9763-BE9B90A35CD1}"/>
              </a:ext>
            </a:extLst>
          </p:cNvPr>
          <p:cNvSpPr>
            <a:spLocks noGrp="1"/>
          </p:cNvSpPr>
          <p:nvPr>
            <p:ph type="dt" sz="half" idx="10"/>
          </p:nvPr>
        </p:nvSpPr>
        <p:spPr/>
        <p:txBody>
          <a:bodyPr/>
          <a:lstStyle/>
          <a:p>
            <a:fld id="{282F32B2-2DD8-4160-AA5C-D33FBBC03111}" type="datetimeFigureOut">
              <a:rPr lang="mk-MK" smtClean="0"/>
              <a:t>14.09.2018</a:t>
            </a:fld>
            <a:endParaRPr lang="mk-MK"/>
          </a:p>
        </p:txBody>
      </p:sp>
      <p:sp>
        <p:nvSpPr>
          <p:cNvPr id="6" name="Footer Placeholder 5">
            <a:extLst>
              <a:ext uri="{FF2B5EF4-FFF2-40B4-BE49-F238E27FC236}">
                <a16:creationId xmlns:a16="http://schemas.microsoft.com/office/drawing/2014/main" xmlns="" id="{C876427C-94E1-4A00-A5B4-C8E8051801BE}"/>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xmlns="" id="{FE3DD88B-0D82-4886-93FE-B8393AA86035}"/>
              </a:ext>
            </a:extLst>
          </p:cNvPr>
          <p:cNvSpPr>
            <a:spLocks noGrp="1"/>
          </p:cNvSpPr>
          <p:nvPr>
            <p:ph type="sldNum" sz="quarter" idx="12"/>
          </p:nvPr>
        </p:nvSpPr>
        <p:spPr/>
        <p:txBody>
          <a:bodyPr/>
          <a:lstStyle/>
          <a:p>
            <a:fld id="{C7BCBC64-4597-4E59-88E9-E51A506E79EA}" type="slidenum">
              <a:rPr lang="mk-MK" smtClean="0"/>
              <a:t>‹#›</a:t>
            </a:fld>
            <a:endParaRPr lang="mk-MK"/>
          </a:p>
        </p:txBody>
      </p:sp>
    </p:spTree>
    <p:extLst>
      <p:ext uri="{BB962C8B-B14F-4D97-AF65-F5344CB8AC3E}">
        <p14:creationId xmlns:p14="http://schemas.microsoft.com/office/powerpoint/2010/main" val="265866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1B512DD-30A2-44B7-89A2-57041921B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k-MK"/>
          </a:p>
        </p:txBody>
      </p:sp>
      <p:sp>
        <p:nvSpPr>
          <p:cNvPr id="3" name="Text Placeholder 2">
            <a:extLst>
              <a:ext uri="{FF2B5EF4-FFF2-40B4-BE49-F238E27FC236}">
                <a16:creationId xmlns:a16="http://schemas.microsoft.com/office/drawing/2014/main" xmlns="" id="{C2DD561B-2684-40A8-B2DB-77F2B6FFF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xmlns="" id="{03894621-6026-48E5-9343-DAA6E0AED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F32B2-2DD8-4160-AA5C-D33FBBC03111}" type="datetimeFigureOut">
              <a:rPr lang="mk-MK" smtClean="0"/>
              <a:t>14.09.2018</a:t>
            </a:fld>
            <a:endParaRPr lang="mk-MK"/>
          </a:p>
        </p:txBody>
      </p:sp>
      <p:sp>
        <p:nvSpPr>
          <p:cNvPr id="5" name="Footer Placeholder 4">
            <a:extLst>
              <a:ext uri="{FF2B5EF4-FFF2-40B4-BE49-F238E27FC236}">
                <a16:creationId xmlns:a16="http://schemas.microsoft.com/office/drawing/2014/main" xmlns="" id="{B97D91A0-B193-4376-ADE4-98AB878E6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a:p>
        </p:txBody>
      </p:sp>
      <p:sp>
        <p:nvSpPr>
          <p:cNvPr id="6" name="Slide Number Placeholder 5">
            <a:extLst>
              <a:ext uri="{FF2B5EF4-FFF2-40B4-BE49-F238E27FC236}">
                <a16:creationId xmlns:a16="http://schemas.microsoft.com/office/drawing/2014/main" xmlns="" id="{649BFDE1-D884-4DA7-AD48-1A22BE4B92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CBC64-4597-4E59-88E9-E51A506E79EA}" type="slidenum">
              <a:rPr lang="mk-MK" smtClean="0"/>
              <a:t>‹#›</a:t>
            </a:fld>
            <a:endParaRPr lang="mk-MK"/>
          </a:p>
        </p:txBody>
      </p:sp>
    </p:spTree>
    <p:extLst>
      <p:ext uri="{BB962C8B-B14F-4D97-AF65-F5344CB8AC3E}">
        <p14:creationId xmlns:p14="http://schemas.microsoft.com/office/powerpoint/2010/main" val="334317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5B3268-E1E5-43EC-BE39-1EFE3AAB39C1}"/>
              </a:ext>
            </a:extLst>
          </p:cNvPr>
          <p:cNvSpPr txBox="1"/>
          <p:nvPr/>
        </p:nvSpPr>
        <p:spPr>
          <a:xfrm>
            <a:off x="897668" y="4940490"/>
            <a:ext cx="10355720" cy="369332"/>
          </a:xfrm>
          <a:prstGeom prst="rect">
            <a:avLst/>
          </a:prstGeom>
          <a:noFill/>
        </p:spPr>
        <p:txBody>
          <a:bodyPr wrap="square" rtlCol="0">
            <a:spAutoFit/>
          </a:bodyPr>
          <a:lstStyle/>
          <a:p>
            <a:r>
              <a:rPr lang="en-US" dirty="0" smtClean="0">
                <a:solidFill>
                  <a:schemeClr val="accent1">
                    <a:lumMod val="50000"/>
                  </a:schemeClr>
                </a:solidFill>
              </a:rPr>
              <a:t>_________________________________________________________________________________________</a:t>
            </a:r>
            <a:endParaRPr lang="mk-MK" dirty="0">
              <a:solidFill>
                <a:schemeClr val="accent1">
                  <a:lumMod val="50000"/>
                </a:schemeClr>
              </a:solidFill>
            </a:endParaRPr>
          </a:p>
        </p:txBody>
      </p:sp>
      <p:sp>
        <p:nvSpPr>
          <p:cNvPr id="7" name="TextBox 6">
            <a:extLst>
              <a:ext uri="{FF2B5EF4-FFF2-40B4-BE49-F238E27FC236}">
                <a16:creationId xmlns:a16="http://schemas.microsoft.com/office/drawing/2014/main" xmlns="" id="{414D7F66-B64B-4500-BBB3-9B7A5A5911B1}"/>
              </a:ext>
            </a:extLst>
          </p:cNvPr>
          <p:cNvSpPr txBox="1"/>
          <p:nvPr/>
        </p:nvSpPr>
        <p:spPr>
          <a:xfrm>
            <a:off x="931790" y="5132403"/>
            <a:ext cx="10027489" cy="707886"/>
          </a:xfrm>
          <a:prstGeom prst="rect">
            <a:avLst/>
          </a:prstGeom>
          <a:noFill/>
        </p:spPr>
        <p:txBody>
          <a:bodyPr wrap="none" rtlCol="0">
            <a:spAutoFit/>
          </a:bodyPr>
          <a:lstStyle/>
          <a:p>
            <a:endParaRPr lang="en-GB" sz="2000" dirty="0" smtClean="0">
              <a:solidFill>
                <a:schemeClr val="accent1">
                  <a:lumMod val="75000"/>
                </a:schemeClr>
              </a:solidFill>
            </a:endParaRPr>
          </a:p>
          <a:p>
            <a:r>
              <a:rPr lang="mk-MK" sz="2000" dirty="0" smtClean="0">
                <a:solidFill>
                  <a:schemeClr val="accent1">
                    <a:lumMod val="75000"/>
                  </a:schemeClr>
                </a:solidFill>
              </a:rPr>
              <a:t>Д</a:t>
            </a:r>
            <a:r>
              <a:rPr lang="ru-RU" sz="2000" dirty="0" smtClean="0">
                <a:solidFill>
                  <a:schemeClr val="accent1">
                    <a:lumMod val="75000"/>
                  </a:schemeClr>
                </a:solidFill>
              </a:rPr>
              <a:t>окументи </a:t>
            </a:r>
            <a:r>
              <a:rPr lang="ru-RU" sz="2000" dirty="0">
                <a:solidFill>
                  <a:schemeClr val="accent1">
                    <a:lumMod val="75000"/>
                  </a:schemeClr>
                </a:solidFill>
              </a:rPr>
              <a:t>за </a:t>
            </a:r>
            <a:r>
              <a:rPr lang="ru-RU" sz="2000" dirty="0" smtClean="0">
                <a:solidFill>
                  <a:schemeClr val="accent1">
                    <a:lumMod val="75000"/>
                  </a:schemeClr>
                </a:solidFill>
              </a:rPr>
              <a:t>апликацирање </a:t>
            </a:r>
            <a:r>
              <a:rPr lang="ru-RU" sz="2000" dirty="0">
                <a:solidFill>
                  <a:schemeClr val="accent1">
                    <a:lumMod val="75000"/>
                  </a:schemeClr>
                </a:solidFill>
              </a:rPr>
              <a:t>за </a:t>
            </a:r>
            <a:r>
              <a:rPr lang="ru-RU" sz="2000" dirty="0" smtClean="0">
                <a:solidFill>
                  <a:schemeClr val="accent1">
                    <a:lumMod val="75000"/>
                  </a:schemeClr>
                </a:solidFill>
              </a:rPr>
              <a:t>субвенции </a:t>
            </a:r>
            <a:r>
              <a:rPr lang="ru-RU" sz="2000" dirty="0" smtClean="0">
                <a:solidFill>
                  <a:schemeClr val="accent1">
                    <a:lumMod val="75000"/>
                  </a:schemeClr>
                </a:solidFill>
              </a:rPr>
              <a:t>- </a:t>
            </a:r>
            <a:r>
              <a:rPr lang="mk-MK" sz="2000" b="1" dirty="0" smtClean="0">
                <a:solidFill>
                  <a:schemeClr val="accent1">
                    <a:lumMod val="75000"/>
                  </a:schemeClr>
                </a:solidFill>
              </a:rPr>
              <a:t>авионски </a:t>
            </a:r>
            <a:r>
              <a:rPr lang="mk-MK" sz="2000" b="1" dirty="0">
                <a:solidFill>
                  <a:schemeClr val="accent1">
                    <a:lumMod val="75000"/>
                  </a:schemeClr>
                </a:solidFill>
              </a:rPr>
              <a:t>превоз</a:t>
            </a:r>
            <a:r>
              <a:rPr lang="mk-MK" sz="2000" dirty="0">
                <a:solidFill>
                  <a:schemeClr val="accent1">
                    <a:lumMod val="75000"/>
                  </a:schemeClr>
                </a:solidFill>
              </a:rPr>
              <a:t> (чартер и редовни линии)</a:t>
            </a:r>
          </a:p>
        </p:txBody>
      </p:sp>
      <p:sp>
        <p:nvSpPr>
          <p:cNvPr id="13" name="TextBox 12">
            <a:extLst>
              <a:ext uri="{FF2B5EF4-FFF2-40B4-BE49-F238E27FC236}">
                <a16:creationId xmlns:a16="http://schemas.microsoft.com/office/drawing/2014/main" xmlns="" id="{734C8AFF-3521-4029-9C3F-FB3B97B0CD97}"/>
              </a:ext>
            </a:extLst>
          </p:cNvPr>
          <p:cNvSpPr txBox="1"/>
          <p:nvPr/>
        </p:nvSpPr>
        <p:spPr>
          <a:xfrm>
            <a:off x="931790" y="4553470"/>
            <a:ext cx="2569934" cy="707886"/>
          </a:xfrm>
          <a:prstGeom prst="rect">
            <a:avLst/>
          </a:prstGeom>
          <a:noFill/>
        </p:spPr>
        <p:txBody>
          <a:bodyPr wrap="none" rtlCol="0">
            <a:spAutoFit/>
          </a:bodyPr>
          <a:lstStyle/>
          <a:p>
            <a:r>
              <a:rPr lang="mk-MK" sz="4000" dirty="0" smtClean="0">
                <a:solidFill>
                  <a:schemeClr val="accent1">
                    <a:lumMod val="50000"/>
                  </a:schemeClr>
                </a:solidFill>
              </a:rPr>
              <a:t>Субвенции</a:t>
            </a:r>
            <a:endParaRPr lang="mk-MK" sz="4000" dirty="0">
              <a:solidFill>
                <a:schemeClr val="accent1">
                  <a:lumMod val="50000"/>
                </a:schemeClr>
              </a:solidFill>
            </a:endParaRPr>
          </a:p>
        </p:txBody>
      </p:sp>
      <p:sp>
        <p:nvSpPr>
          <p:cNvPr id="16" name="Rectangle 15">
            <a:extLst>
              <a:ext uri="{FF2B5EF4-FFF2-40B4-BE49-F238E27FC236}">
                <a16:creationId xmlns:a16="http://schemas.microsoft.com/office/drawing/2014/main" xmlns="" id="{7FEBA4A7-95EC-4419-814C-EE06D7CC6187}"/>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18" name="Rectangle 17">
            <a:extLst>
              <a:ext uri="{FF2B5EF4-FFF2-40B4-BE49-F238E27FC236}">
                <a16:creationId xmlns:a16="http://schemas.microsoft.com/office/drawing/2014/main" xmlns="" id="{5A8A51A5-FECC-474B-8447-B88944FDF1AC}"/>
              </a:ext>
            </a:extLst>
          </p:cNvPr>
          <p:cNvSpPr/>
          <p:nvPr/>
        </p:nvSpPr>
        <p:spPr>
          <a:xfrm>
            <a:off x="0" y="0"/>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pic>
        <p:nvPicPr>
          <p:cNvPr id="19" name="Picture 18">
            <a:extLst>
              <a:ext uri="{FF2B5EF4-FFF2-40B4-BE49-F238E27FC236}">
                <a16:creationId xmlns:a16="http://schemas.microsoft.com/office/drawing/2014/main" xmlns="" id="{1575BB82-B913-423F-A399-A5F8865DBEB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4739" y="2052648"/>
            <a:ext cx="1474958" cy="1498556"/>
          </a:xfrm>
          <a:prstGeom prst="rect">
            <a:avLst/>
          </a:prstGeom>
        </p:spPr>
      </p:pic>
      <p:sp>
        <p:nvSpPr>
          <p:cNvPr id="8" name="TextBox 7">
            <a:extLst>
              <a:ext uri="{FF2B5EF4-FFF2-40B4-BE49-F238E27FC236}">
                <a16:creationId xmlns:a16="http://schemas.microsoft.com/office/drawing/2014/main" xmlns="" id="{734C8AFF-3521-4029-9C3F-FB3B97B0CD97}"/>
              </a:ext>
            </a:extLst>
          </p:cNvPr>
          <p:cNvSpPr txBox="1"/>
          <p:nvPr/>
        </p:nvSpPr>
        <p:spPr>
          <a:xfrm>
            <a:off x="3037427" y="914629"/>
            <a:ext cx="5729582" cy="707886"/>
          </a:xfrm>
          <a:prstGeom prst="rect">
            <a:avLst/>
          </a:prstGeom>
          <a:noFill/>
        </p:spPr>
        <p:txBody>
          <a:bodyPr wrap="none" rtlCol="0">
            <a:spAutoFit/>
          </a:bodyPr>
          <a:lstStyle/>
          <a:p>
            <a:r>
              <a:rPr lang="mk-MK" sz="2000" dirty="0" smtClean="0">
                <a:solidFill>
                  <a:schemeClr val="accent1">
                    <a:lumMod val="50000"/>
                  </a:schemeClr>
                </a:solidFill>
              </a:rPr>
              <a:t>Агенција за промоција и поддршка на туризмот на</a:t>
            </a:r>
          </a:p>
          <a:p>
            <a:pPr algn="ctr"/>
            <a:r>
              <a:rPr lang="mk-MK" sz="2000" dirty="0" smtClean="0">
                <a:solidFill>
                  <a:schemeClr val="accent1">
                    <a:lumMod val="50000"/>
                  </a:schemeClr>
                </a:solidFill>
              </a:rPr>
              <a:t>Република Македонија</a:t>
            </a:r>
            <a:endParaRPr lang="mk-MK" sz="2000" dirty="0">
              <a:solidFill>
                <a:schemeClr val="accent1">
                  <a:lumMod val="50000"/>
                </a:schemeClr>
              </a:solidFill>
            </a:endParaRPr>
          </a:p>
        </p:txBody>
      </p:sp>
    </p:spTree>
    <p:extLst>
      <p:ext uri="{BB962C8B-B14F-4D97-AF65-F5344CB8AC3E}">
        <p14:creationId xmlns:p14="http://schemas.microsoft.com/office/powerpoint/2010/main" val="1599414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3579826" cy="369332"/>
          </a:xfrm>
          <a:prstGeom prst="rect">
            <a:avLst/>
          </a:prstGeom>
          <a:noFill/>
        </p:spPr>
        <p:txBody>
          <a:bodyPr wrap="none" rtlCol="0">
            <a:spAutoFit/>
          </a:bodyPr>
          <a:lstStyle/>
          <a:p>
            <a:r>
              <a:rPr lang="ru-RU" b="1" dirty="0"/>
              <a:t>8. Доказ за плаќање на фактурата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1136994"/>
            <a:ext cx="4912010" cy="2585323"/>
          </a:xfrm>
          <a:prstGeom prst="rect">
            <a:avLst/>
          </a:prstGeom>
        </p:spPr>
        <p:txBody>
          <a:bodyPr wrap="square">
            <a:spAutoFit/>
          </a:bodyPr>
          <a:lstStyle/>
          <a:p>
            <a:pPr algn="just"/>
            <a:r>
              <a:rPr lang="mk-MK" b="1" dirty="0"/>
              <a:t>ДОКАЗ ЗА ПЛАТЕНА ФАКТУРА ЗА </a:t>
            </a:r>
            <a:r>
              <a:rPr lang="mk-MK" b="1" dirty="0" smtClean="0"/>
              <a:t>СМЕСТУВАЊЕ</a:t>
            </a:r>
            <a:r>
              <a:rPr lang="en-US" b="1" dirty="0" smtClean="0"/>
              <a:t> </a:t>
            </a:r>
            <a:r>
              <a:rPr lang="ru-RU" b="1" dirty="0" smtClean="0"/>
              <a:t>- копија од вирман или извод со наведен број на фактура за која се однесува плаќањето </a:t>
            </a:r>
            <a:endParaRPr lang="en-US" b="1" dirty="0" smtClean="0"/>
          </a:p>
          <a:p>
            <a:pPr algn="just"/>
            <a:endParaRPr lang="en-US" dirty="0"/>
          </a:p>
          <a:p>
            <a:pPr algn="just"/>
            <a:r>
              <a:rPr lang="mk-MK" dirty="0"/>
              <a:t>Доказот треба да биде копија од </a:t>
            </a:r>
            <a:r>
              <a:rPr lang="mk-MK" dirty="0" smtClean="0"/>
              <a:t>банкарски </a:t>
            </a:r>
            <a:r>
              <a:rPr lang="mk-MK" dirty="0"/>
              <a:t>заверен вирман (реализиран)  или извод со јасно видлив податок за бројот на фактурата за која се плаќа.</a:t>
            </a:r>
          </a:p>
          <a:p>
            <a:pPr algn="just"/>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037" y="495806"/>
            <a:ext cx="5631185" cy="5432854"/>
          </a:xfrm>
          <a:prstGeom prst="rect">
            <a:avLst/>
          </a:prstGeom>
        </p:spPr>
      </p:pic>
      <p:pic>
        <p:nvPicPr>
          <p:cNvPr id="7" name="Picture 6">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40082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3863494" cy="369332"/>
          </a:xfrm>
          <a:prstGeom prst="rect">
            <a:avLst/>
          </a:prstGeom>
          <a:noFill/>
        </p:spPr>
        <p:txBody>
          <a:bodyPr wrap="none" rtlCol="0">
            <a:spAutoFit/>
          </a:bodyPr>
          <a:lstStyle/>
          <a:p>
            <a:r>
              <a:rPr lang="ru-RU" b="1" dirty="0"/>
              <a:t>9. Доказ за платена туристичка такса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1136994"/>
            <a:ext cx="4664875" cy="2308324"/>
          </a:xfrm>
          <a:prstGeom prst="rect">
            <a:avLst/>
          </a:prstGeom>
        </p:spPr>
        <p:txBody>
          <a:bodyPr wrap="square">
            <a:spAutoFit/>
          </a:bodyPr>
          <a:lstStyle/>
          <a:p>
            <a:pPr algn="just"/>
            <a:r>
              <a:rPr lang="ru-RU" b="1" dirty="0" smtClean="0"/>
              <a:t>ДОКАЗ ЗА ПЛАТЕНА ТУРИСТИЧКА ТАКСА</a:t>
            </a:r>
            <a:r>
              <a:rPr lang="en-US" b="1" dirty="0" smtClean="0"/>
              <a:t> </a:t>
            </a:r>
            <a:r>
              <a:rPr lang="en-US" dirty="0" smtClean="0"/>
              <a:t>- </a:t>
            </a:r>
            <a:r>
              <a:rPr lang="ru-RU" b="1" dirty="0" smtClean="0"/>
              <a:t>копија </a:t>
            </a:r>
            <a:r>
              <a:rPr lang="ru-RU" b="1" dirty="0"/>
              <a:t>од вирман или извод со назнака за месецот за кој се однесува </a:t>
            </a:r>
            <a:r>
              <a:rPr lang="ru-RU" b="1" dirty="0" smtClean="0"/>
              <a:t>плаќањето</a:t>
            </a:r>
            <a:endParaRPr lang="en-US" b="1" dirty="0" smtClean="0"/>
          </a:p>
          <a:p>
            <a:pPr algn="just"/>
            <a:endParaRPr lang="en-US" dirty="0"/>
          </a:p>
          <a:p>
            <a:pPr algn="just"/>
            <a:r>
              <a:rPr lang="mk-MK" dirty="0"/>
              <a:t>Доказот треба да биде копија од </a:t>
            </a:r>
            <a:r>
              <a:rPr lang="mk-MK" dirty="0" smtClean="0"/>
              <a:t>банкарски </a:t>
            </a:r>
            <a:r>
              <a:rPr lang="mk-MK" dirty="0"/>
              <a:t>заверен вирман (реализиран)  или извод со јасно видлив податок за месецот за која се плаќа туристичката такса.</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033" y="866903"/>
            <a:ext cx="5895975" cy="4695825"/>
          </a:xfrm>
          <a:prstGeom prst="rect">
            <a:avLst/>
          </a:prstGeom>
        </p:spPr>
      </p:pic>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1934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5445722" cy="369332"/>
          </a:xfrm>
          <a:prstGeom prst="rect">
            <a:avLst/>
          </a:prstGeom>
          <a:noFill/>
        </p:spPr>
        <p:txBody>
          <a:bodyPr wrap="none" rtlCol="0">
            <a:spAutoFit/>
          </a:bodyPr>
          <a:lstStyle/>
          <a:p>
            <a:r>
              <a:rPr lang="ru-RU" b="1" dirty="0"/>
              <a:t>10. СУ4 образец</a:t>
            </a:r>
            <a:r>
              <a:rPr lang="ru-RU" dirty="0"/>
              <a:t> заверен од сместувачкиот капацитет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5" name="Rectangle 4"/>
          <p:cNvSpPr/>
          <p:nvPr/>
        </p:nvSpPr>
        <p:spPr>
          <a:xfrm>
            <a:off x="1734583" y="531642"/>
            <a:ext cx="5506476" cy="5493812"/>
          </a:xfrm>
          <a:prstGeom prst="rect">
            <a:avLst/>
          </a:prstGeom>
        </p:spPr>
        <p:txBody>
          <a:bodyPr wrap="square">
            <a:spAutoFit/>
          </a:bodyPr>
          <a:lstStyle/>
          <a:p>
            <a:pPr>
              <a:spcAft>
                <a:spcPts val="0"/>
              </a:spcAft>
            </a:pPr>
            <a:r>
              <a:rPr lang="mk-MK" sz="900" dirty="0">
                <a:latin typeface="Myriad Pro" panose="020B0503030403020204" pitchFamily="34" charset="0"/>
                <a:ea typeface="Times New Roman" panose="02020603050405020304" pitchFamily="18" charset="0"/>
              </a:rPr>
              <a:t>ПРИЛОГ </a:t>
            </a:r>
            <a:r>
              <a:rPr lang="mk-MK" sz="900" dirty="0" smtClean="0">
                <a:latin typeface="Myriad Pro" panose="020B0503030403020204" pitchFamily="34" charset="0"/>
                <a:ea typeface="Times New Roman" panose="02020603050405020304" pitchFamily="18" charset="0"/>
              </a:rPr>
              <a:t>4</a:t>
            </a:r>
            <a:endParaRPr lang="en-US" sz="1200" dirty="0" smtClean="0">
              <a:latin typeface="Times New Roman" panose="02020603050405020304" pitchFamily="18" charset="0"/>
              <a:ea typeface="Times New Roman" panose="02020603050405020304" pitchFamily="18" charset="0"/>
            </a:endParaRPr>
          </a:p>
          <a:p>
            <a:pPr>
              <a:spcAft>
                <a:spcPts val="0"/>
              </a:spcAft>
            </a:pPr>
            <a:endParaRPr lang="en-US" sz="1200" b="1" dirty="0">
              <a:latin typeface="Times New Roman" panose="02020603050405020304" pitchFamily="18" charset="0"/>
              <a:ea typeface="Times New Roman" panose="02020603050405020304" pitchFamily="18" charset="0"/>
            </a:endParaRPr>
          </a:p>
          <a:p>
            <a:pPr>
              <a:spcAft>
                <a:spcPts val="0"/>
              </a:spcAft>
            </a:pPr>
            <a:r>
              <a:rPr lang="mk-MK" sz="900" b="1" dirty="0" smtClean="0">
                <a:latin typeface="Myriad Pro" panose="020B0503030403020204" pitchFamily="34" charset="0"/>
                <a:ea typeface="Times New Roman" panose="02020603050405020304" pitchFamily="18" charset="0"/>
              </a:rPr>
              <a:t>Образец  </a:t>
            </a:r>
            <a:r>
              <a:rPr lang="mk-MK" sz="900" b="1" dirty="0">
                <a:latin typeface="Myriad Pro" panose="020B0503030403020204" pitchFamily="34" charset="0"/>
                <a:ea typeface="Times New Roman" panose="02020603050405020304" pitchFamily="18" charset="0"/>
              </a:rPr>
              <a:t>СУ – </a:t>
            </a:r>
            <a:r>
              <a:rPr lang="mk-MK" sz="900" b="1" dirty="0" smtClean="0">
                <a:latin typeface="Myriad Pro" panose="020B0503030403020204" pitchFamily="34" charset="0"/>
                <a:ea typeface="Times New Roman" panose="02020603050405020304" pitchFamily="18" charset="0"/>
              </a:rPr>
              <a:t>4</a:t>
            </a:r>
            <a:endParaRPr lang="mk-MK" sz="1200" dirty="0">
              <a:latin typeface="Times New Roman" panose="02020603050405020304" pitchFamily="18" charset="0"/>
              <a:ea typeface="Times New Roman" panose="02020603050405020304" pitchFamily="18" charset="0"/>
            </a:endParaRPr>
          </a:p>
          <a:p>
            <a:pPr marL="1828800">
              <a:spcAft>
                <a:spcPts val="0"/>
              </a:spcAft>
            </a:pPr>
            <a:r>
              <a:rPr lang="mk-MK" sz="900" b="1" dirty="0">
                <a:latin typeface="Myriad Pro" panose="020B0503030403020204" pitchFamily="34" charset="0"/>
                <a:ea typeface="Times New Roman" panose="02020603050405020304" pitchFamily="18" charset="0"/>
              </a:rPr>
              <a:t>ПОТВРДА</a:t>
            </a:r>
            <a:endParaRPr lang="mk-MK" sz="1200" dirty="0">
              <a:latin typeface="Times New Roman" panose="02020603050405020304" pitchFamily="18" charset="0"/>
              <a:ea typeface="Times New Roman" panose="02020603050405020304" pitchFamily="18" charset="0"/>
            </a:endParaRPr>
          </a:p>
          <a:p>
            <a:pPr marL="1828800">
              <a:spcAft>
                <a:spcPts val="0"/>
              </a:spcAft>
            </a:pPr>
            <a:r>
              <a:rPr lang="mk-MK" sz="900" b="1"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indent="457200">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Туристичкото биро (друга институција)   </a:t>
            </a:r>
            <a:r>
              <a:rPr lang="mk-MK" sz="900" dirty="0" smtClean="0">
                <a:latin typeface="Myriad Pro" panose="020B0503030403020204" pitchFamily="34" charset="0"/>
                <a:ea typeface="Times New Roman" panose="02020603050405020304" pitchFamily="18" charset="0"/>
              </a:rPr>
              <a:t>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Потврдува </a:t>
            </a:r>
            <a:r>
              <a:rPr lang="mk-MK" sz="900" dirty="0">
                <a:latin typeface="Myriad Pro" panose="020B0503030403020204" pitchFamily="34" charset="0"/>
                <a:ea typeface="Times New Roman" panose="02020603050405020304" pitchFamily="18" charset="0"/>
              </a:rPr>
              <a:t>дека за гостите сместени во објектите од типот соби и апартмани е</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извршена </a:t>
            </a:r>
            <a:r>
              <a:rPr lang="mk-MK" sz="900" dirty="0">
                <a:latin typeface="Myriad Pro" panose="020B0503030403020204" pitchFamily="34" charset="0"/>
                <a:ea typeface="Times New Roman" panose="02020603050405020304" pitchFamily="18" charset="0"/>
              </a:rPr>
              <a:t>пријава на престојот и е платена такса за привремен престој.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Попис </a:t>
            </a:r>
            <a:r>
              <a:rPr lang="mk-MK" sz="900" dirty="0">
                <a:latin typeface="Myriad Pro" panose="020B0503030403020204" pitchFamily="34" charset="0"/>
                <a:ea typeface="Times New Roman" panose="02020603050405020304" pitchFamily="18" charset="0"/>
              </a:rPr>
              <a:t>на гости </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a:latin typeface="Myriad Pro" panose="020B0503030403020204" pitchFamily="34" charset="0"/>
                <a:ea typeface="Times New Roman" panose="02020603050405020304" pitchFamily="18" charset="0"/>
              </a:rPr>
              <a:t> </a:t>
            </a: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1. _________________________________________________________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2. _________________________________________________________ </a:t>
            </a:r>
            <a:endParaRPr lang="en-US" sz="1200" dirty="0" smtClean="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3. _________________________________________________________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4. </a:t>
            </a:r>
            <a:r>
              <a:rPr lang="mk-MK" sz="900" dirty="0" smtClean="0">
                <a:latin typeface="Myriad Pro" panose="020B0503030403020204" pitchFamily="34" charset="0"/>
                <a:ea typeface="Times New Roman" panose="02020603050405020304" pitchFamily="18" charset="0"/>
              </a:rPr>
              <a:t>_______________________________________________________</a:t>
            </a:r>
            <a:r>
              <a:rPr lang="en-US" sz="900" dirty="0" smtClean="0">
                <a:latin typeface="Myriad Pro" panose="020B0503030403020204" pitchFamily="34" charset="0"/>
                <a:ea typeface="Times New Roman" panose="02020603050405020304" pitchFamily="18" charset="0"/>
              </a:rPr>
              <a:t>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5. </a:t>
            </a:r>
            <a:r>
              <a:rPr lang="mk-MK" sz="900" dirty="0" smtClean="0">
                <a:latin typeface="Myriad Pro" panose="020B0503030403020204" pitchFamily="34" charset="0"/>
                <a:ea typeface="Times New Roman" panose="02020603050405020304" pitchFamily="18" charset="0"/>
              </a:rPr>
              <a:t>_________________________________________________________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6. </a:t>
            </a:r>
            <a:r>
              <a:rPr lang="mk-MK" sz="900" dirty="0" smtClean="0">
                <a:latin typeface="Myriad Pro" panose="020B0503030403020204" pitchFamily="34" charset="0"/>
                <a:ea typeface="Times New Roman" panose="02020603050405020304" pitchFamily="18" charset="0"/>
              </a:rPr>
              <a:t>_________________________________________________________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7. _________________________________________________________ </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smtClean="0">
                <a:latin typeface="Myriad Pro" panose="020B0503030403020204" pitchFamily="34" charset="0"/>
                <a:ea typeface="Times New Roman" panose="02020603050405020304" pitchFamily="18" charset="0"/>
              </a:rPr>
              <a:t>____</a:t>
            </a:r>
            <a:r>
              <a:rPr lang="en-US" sz="900" dirty="0" smtClean="0">
                <a:latin typeface="Myriad Pro" panose="020B0503030403020204" pitchFamily="34" charset="0"/>
                <a:ea typeface="Times New Roman" panose="02020603050405020304" pitchFamily="18" charset="0"/>
              </a:rPr>
              <a:t>__________                                                   </a:t>
            </a:r>
            <a:r>
              <a:rPr lang="ru-RU" sz="900" dirty="0" smtClean="0">
                <a:latin typeface="Myriad Pro" panose="020B0503030403020204" pitchFamily="34" charset="0"/>
                <a:ea typeface="Times New Roman" panose="02020603050405020304" pitchFamily="18" charset="0"/>
              </a:rPr>
              <a:t>      </a:t>
            </a:r>
            <a:r>
              <a:rPr lang="ru-RU" sz="900" dirty="0">
                <a:latin typeface="Myriad Pro" panose="020B0503030403020204" pitchFamily="34" charset="0"/>
                <a:ea typeface="Times New Roman" panose="02020603050405020304" pitchFamily="18" charset="0"/>
              </a:rPr>
              <a:t>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ru-RU"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МЕСТО И ДАТА 	                                     </a:t>
            </a:r>
            <a:r>
              <a:rPr lang="mk-MK" sz="900" dirty="0" smtClean="0">
                <a:latin typeface="Myriad Pro" panose="020B0503030403020204" pitchFamily="34" charset="0"/>
                <a:ea typeface="Times New Roman" panose="02020603050405020304" pitchFamily="18" charset="0"/>
              </a:rPr>
              <a:t>ПЕЧАТ </a:t>
            </a:r>
            <a:r>
              <a:rPr lang="mk-MK" sz="900" dirty="0">
                <a:latin typeface="Myriad Pro" panose="020B0503030403020204" pitchFamily="34" charset="0"/>
                <a:ea typeface="Times New Roman" panose="02020603050405020304" pitchFamily="18" charset="0"/>
              </a:rPr>
              <a:t>НА СМЕСТУВАЧКИОТ </a:t>
            </a:r>
            <a:r>
              <a:rPr lang="mk-MK" sz="900" dirty="0" smtClean="0">
                <a:latin typeface="Myriad Pro" panose="020B0503030403020204" pitchFamily="34" charset="0"/>
                <a:ea typeface="Times New Roman" panose="02020603050405020304" pitchFamily="18" charset="0"/>
              </a:rPr>
              <a:t>КАПАЦИТЕТ</a:t>
            </a:r>
            <a:endParaRPr lang="en-US" sz="1200" dirty="0" smtClean="0">
              <a:latin typeface="Times New Roman" panose="02020603050405020304" pitchFamily="18" charset="0"/>
              <a:ea typeface="Times New Roman" panose="02020603050405020304" pitchFamily="18" charset="0"/>
            </a:endParaRPr>
          </a:p>
          <a:p>
            <a:pPr>
              <a:spcAft>
                <a:spcPts val="0"/>
              </a:spcAft>
            </a:pPr>
            <a:r>
              <a:rPr lang="en-US" sz="1200" dirty="0">
                <a:latin typeface="Times New Roman" panose="02020603050405020304" pitchFamily="18" charset="0"/>
                <a:ea typeface="Times New Roman" panose="02020603050405020304" pitchFamily="18" charset="0"/>
              </a:rPr>
              <a:t> </a:t>
            </a:r>
            <a:r>
              <a:rPr lang="en-US" sz="1200" dirty="0" smtClean="0">
                <a:latin typeface="Times New Roman" panose="02020603050405020304" pitchFamily="18" charset="0"/>
                <a:ea typeface="Times New Roman" panose="02020603050405020304" pitchFamily="18" charset="0"/>
              </a:rPr>
              <a:t>                                                  </a:t>
            </a:r>
            <a:r>
              <a:rPr lang="mk-MK" sz="900" dirty="0" smtClean="0">
                <a:latin typeface="Myriad Pro" panose="020B0503030403020204" pitchFamily="34" charset="0"/>
                <a:ea typeface="Times New Roman" panose="02020603050405020304" pitchFamily="18" charset="0"/>
              </a:rPr>
              <a:t>ПОТПИС </a:t>
            </a:r>
            <a:r>
              <a:rPr lang="mk-MK" sz="900" dirty="0">
                <a:latin typeface="Myriad Pro" panose="020B0503030403020204" pitchFamily="34" charset="0"/>
                <a:ea typeface="Times New Roman" panose="02020603050405020304" pitchFamily="18" charset="0"/>
              </a:rPr>
              <a:t>НА ОДГОВОРНОТО ЛИЦЕ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 </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dirty="0">
                <a:latin typeface="Myriad Pro" panose="020B0503030403020204" pitchFamily="34" charset="0"/>
                <a:ea typeface="Times New Roman" panose="02020603050405020304" pitchFamily="18" charset="0"/>
              </a:rPr>
              <a:t>________________________________________________________________________________</a:t>
            </a:r>
            <a:endParaRPr lang="mk-MK" sz="1200" dirty="0">
              <a:latin typeface="Times New Roman" panose="02020603050405020304" pitchFamily="18" charset="0"/>
              <a:ea typeface="Times New Roman" panose="02020603050405020304" pitchFamily="18" charset="0"/>
            </a:endParaRPr>
          </a:p>
          <a:p>
            <a:pPr>
              <a:spcAft>
                <a:spcPts val="0"/>
              </a:spcAft>
            </a:pPr>
            <a:r>
              <a:rPr lang="mk-MK" sz="900" u="sng" dirty="0" smtClean="0">
                <a:solidFill>
                  <a:srgbClr val="FF0000"/>
                </a:solidFill>
              </a:rPr>
              <a:t>(Период </a:t>
            </a:r>
            <a:r>
              <a:rPr lang="mk-MK" sz="900" u="sng" dirty="0">
                <a:solidFill>
                  <a:srgbClr val="FF0000"/>
                </a:solidFill>
              </a:rPr>
              <a:t>на престој во сместувачкиот капацитет од ....до.....да се </a:t>
            </a:r>
            <a:r>
              <a:rPr lang="mk-MK" sz="900" u="sng" dirty="0" smtClean="0">
                <a:solidFill>
                  <a:srgbClr val="FF0000"/>
                </a:solidFill>
              </a:rPr>
              <a:t>наведе).</a:t>
            </a:r>
            <a:endParaRPr lang="mk-MK" sz="900" u="sng" dirty="0">
              <a:solidFill>
                <a:srgbClr val="FF0000"/>
              </a:solidFill>
            </a:endParaRPr>
          </a:p>
          <a:p>
            <a:pPr>
              <a:spcAft>
                <a:spcPts val="0"/>
              </a:spcAft>
            </a:pPr>
            <a:r>
              <a:rPr lang="mk-MK" sz="900" dirty="0">
                <a:latin typeface="Myriad Pro" panose="020B0503030403020204" pitchFamily="34" charset="0"/>
                <a:ea typeface="Times New Roman" panose="02020603050405020304" pitchFamily="18" charset="0"/>
              </a:rPr>
              <a:t> </a:t>
            </a:r>
          </a:p>
          <a:p>
            <a:pPr marL="342900" lvl="0" indent="-342900">
              <a:spcAft>
                <a:spcPts val="0"/>
              </a:spcAft>
              <a:buFont typeface="Symbol" panose="05050102010706020507" pitchFamily="18" charset="2"/>
              <a:buChar char=""/>
              <a:tabLst>
                <a:tab pos="457200" algn="l"/>
              </a:tabLst>
            </a:pPr>
            <a:endParaRPr lang="mk-MK" sz="12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
        <p:nvSpPr>
          <p:cNvPr id="2" name="Rectangle 1"/>
          <p:cNvSpPr/>
          <p:nvPr/>
        </p:nvSpPr>
        <p:spPr>
          <a:xfrm>
            <a:off x="7381103" y="1425367"/>
            <a:ext cx="2125362" cy="3508653"/>
          </a:xfrm>
          <a:prstGeom prst="rect">
            <a:avLst/>
          </a:prstGeom>
        </p:spPr>
        <p:txBody>
          <a:bodyPr wrap="square">
            <a:spAutoFit/>
          </a:bodyPr>
          <a:lstStyle/>
          <a:p>
            <a:pPr marL="342900" lvl="0" indent="-342900">
              <a:buFont typeface="Symbol" panose="05050102010706020507" pitchFamily="18" charset="2"/>
              <a:buChar char=""/>
              <a:tabLst>
                <a:tab pos="457200" algn="l"/>
              </a:tabLst>
            </a:pPr>
            <a:r>
              <a:rPr lang="mk-MK" sz="900" dirty="0">
                <a:solidFill>
                  <a:prstClr val="black"/>
                </a:solidFill>
                <a:latin typeface="Myriad Pro" panose="020B0503030403020204" pitchFamily="34" charset="0"/>
                <a:ea typeface="Times New Roman" panose="02020603050405020304" pitchFamily="18" charset="0"/>
                <a:cs typeface="Arial" panose="020B0604020202020204" pitchFamily="34" charset="0"/>
              </a:rPr>
              <a:t>Под сместувачки објекти се сметаат сите сместувачки објекти кои се категоризирани и регистрирани за комерцијално работење</a:t>
            </a:r>
            <a:r>
              <a:rPr lang="mk-MK"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rPr>
              <a:t>.</a:t>
            </a:r>
            <a:endParaRPr lang="en-GB"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endParaRPr>
          </a:p>
          <a:p>
            <a:pPr lvl="0">
              <a:tabLst>
                <a:tab pos="457200" algn="l"/>
              </a:tabLst>
            </a:pPr>
            <a:endParaRPr lang="mk-MK" sz="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457200" algn="l"/>
              </a:tabLst>
            </a:pPr>
            <a:r>
              <a:rPr lang="mk-MK" sz="900" dirty="0">
                <a:solidFill>
                  <a:prstClr val="black"/>
                </a:solidFill>
                <a:latin typeface="Myriad Pro" panose="020B0503030403020204" pitchFamily="34" charset="0"/>
                <a:ea typeface="Times New Roman" panose="02020603050405020304" pitchFamily="18" charset="0"/>
                <a:cs typeface="Arial" panose="020B0604020202020204" pitchFamily="34" charset="0"/>
              </a:rPr>
              <a:t> Ако изнајмувањето на капацитетот, со најмалку услуга ноќевање со доручек, е извршено преку македонска туристичка агенција истата го заверува  образецот  СУ – </a:t>
            </a:r>
            <a:r>
              <a:rPr lang="mk-MK"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rPr>
              <a:t>4</a:t>
            </a:r>
            <a:endParaRPr lang="en-GB" sz="900" dirty="0" smtClean="0">
              <a:solidFill>
                <a:prstClr val="black"/>
              </a:solidFill>
              <a:latin typeface="Myriad Pro" panose="020B0503030403020204" pitchFamily="34" charset="0"/>
              <a:ea typeface="Times New Roman" panose="02020603050405020304" pitchFamily="18" charset="0"/>
              <a:cs typeface="Arial" panose="020B0604020202020204" pitchFamily="34" charset="0"/>
            </a:endParaRPr>
          </a:p>
          <a:p>
            <a:pPr lvl="0">
              <a:tabLst>
                <a:tab pos="457200" algn="l"/>
              </a:tabLst>
            </a:pPr>
            <a:endParaRPr lang="en-US" sz="900" dirty="0">
              <a:solidFill>
                <a:prstClr val="black"/>
              </a:solidFill>
              <a:latin typeface="Myriad Pro" panose="020B0503030403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457200" algn="l"/>
              </a:tabLst>
            </a:pPr>
            <a:r>
              <a:rPr lang="mk-MK" sz="900" dirty="0">
                <a:solidFill>
                  <a:prstClr val="black"/>
                </a:solidFill>
                <a:latin typeface="Myriad Pro" panose="020B0503030403020204" pitchFamily="34" charset="0"/>
                <a:ea typeface="Times New Roman" panose="02020603050405020304" pitchFamily="18" charset="0"/>
                <a:cs typeface="Arial" panose="020B0604020202020204" pitchFamily="34" charset="0"/>
              </a:rPr>
              <a:t>За гостите за кои сместувањето е закупено од македонска туристичка агенција, во сместувачки објекти од типот соба или апартман,заверка на пријавениот престој и плакање на туристичката такса за гостите од листата врши и туристичкото биро во местото каде што туристите престојувале</a:t>
            </a:r>
            <a:r>
              <a:rPr lang="mk-MK" sz="1200" dirty="0">
                <a:solidFill>
                  <a:prstClr val="black"/>
                </a:solidFill>
              </a:rPr>
              <a:t>.</a:t>
            </a:r>
          </a:p>
        </p:txBody>
      </p:sp>
    </p:spTree>
    <p:extLst>
      <p:ext uri="{BB962C8B-B14F-4D97-AF65-F5344CB8AC3E}">
        <p14:creationId xmlns:p14="http://schemas.microsoft.com/office/powerpoint/2010/main" val="30451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3269549" cy="369332"/>
          </a:xfrm>
          <a:prstGeom prst="rect">
            <a:avLst/>
          </a:prstGeom>
          <a:noFill/>
        </p:spPr>
        <p:txBody>
          <a:bodyPr wrap="none" rtlCol="0">
            <a:spAutoFit/>
          </a:bodyPr>
          <a:lstStyle/>
          <a:p>
            <a:r>
              <a:rPr lang="ru-RU" b="1" dirty="0"/>
              <a:t>11. </a:t>
            </a:r>
            <a:r>
              <a:rPr lang="mk-MK" b="1" dirty="0" smtClean="0"/>
              <a:t>Дневен извештај на летови</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4550158" y="126406"/>
            <a:ext cx="3235982" cy="654294"/>
          </a:xfrm>
          <a:prstGeom prst="rect">
            <a:avLst/>
          </a:prstGeom>
        </p:spPr>
        <p:txBody>
          <a:bodyPr wrap="square">
            <a:spAutoFit/>
          </a:bodyPr>
          <a:lstStyle/>
          <a:p>
            <a:r>
              <a:rPr lang="mk-MK" b="1" dirty="0" smtClean="0"/>
              <a:t>Дневен извештај на летови</a:t>
            </a:r>
            <a:endParaRPr lang="en-US" dirty="0" smtClean="0"/>
          </a:p>
        </p:txBody>
      </p:sp>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972" y="695885"/>
            <a:ext cx="7875416" cy="5448401"/>
          </a:xfrm>
          <a:prstGeom prst="rect">
            <a:avLst/>
          </a:prstGeom>
        </p:spPr>
      </p:pic>
    </p:spTree>
    <p:extLst>
      <p:ext uri="{BB962C8B-B14F-4D97-AF65-F5344CB8AC3E}">
        <p14:creationId xmlns:p14="http://schemas.microsoft.com/office/powerpoint/2010/main" val="18795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6746847" cy="369332"/>
          </a:xfrm>
          <a:prstGeom prst="rect">
            <a:avLst/>
          </a:prstGeom>
          <a:noFill/>
        </p:spPr>
        <p:txBody>
          <a:bodyPr wrap="none" rtlCol="0">
            <a:spAutoFit/>
          </a:bodyPr>
          <a:lstStyle/>
          <a:p>
            <a:r>
              <a:rPr lang="ru-RU" b="1" dirty="0"/>
              <a:t>12. </a:t>
            </a:r>
            <a:r>
              <a:rPr lang="mk-MK" b="1" dirty="0" smtClean="0"/>
              <a:t>Документи поврзани со доказ за реализиран и платен превоз</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1209676" y="421906"/>
            <a:ext cx="9848850" cy="5632311"/>
          </a:xfrm>
          <a:prstGeom prst="rect">
            <a:avLst/>
          </a:prstGeom>
        </p:spPr>
        <p:txBody>
          <a:bodyPr wrap="square">
            <a:spAutoFit/>
          </a:bodyPr>
          <a:lstStyle/>
          <a:p>
            <a:pPr algn="just"/>
            <a:r>
              <a:rPr lang="mk-MK" b="1" dirty="0"/>
              <a:t>ДОКУМЕНТИ ПОВРЗАНИ СО ДОКАЗ ЗА РЕАЛИЗИРАН И ПЛАТЕН ПРЕВОЗ</a:t>
            </a:r>
          </a:p>
          <a:p>
            <a:pPr algn="just"/>
            <a:r>
              <a:rPr lang="mk-MK" dirty="0"/>
              <a:t> </a:t>
            </a:r>
          </a:p>
          <a:p>
            <a:pPr lvl="0" algn="just">
              <a:lnSpc>
                <a:spcPct val="150000"/>
              </a:lnSpc>
            </a:pPr>
            <a:r>
              <a:rPr lang="mk-MK" b="1" dirty="0"/>
              <a:t>За редовни линии:</a:t>
            </a:r>
          </a:p>
          <a:p>
            <a:pPr lvl="0" algn="just"/>
            <a:r>
              <a:rPr lang="mk-MK" dirty="0" smtClean="0"/>
              <a:t>- Авиобилети </a:t>
            </a:r>
            <a:r>
              <a:rPr lang="mk-MK" dirty="0"/>
              <a:t>за редовни линии (на авиобилетот треба да има јасен податок дека е обезбеден преку апликантот</a:t>
            </a:r>
            <a:r>
              <a:rPr lang="mk-MK" dirty="0" smtClean="0"/>
              <a:t>),</a:t>
            </a:r>
            <a:endParaRPr lang="mk-MK" dirty="0"/>
          </a:p>
          <a:p>
            <a:pPr lvl="0" algn="just"/>
            <a:r>
              <a:rPr lang="mk-MK" dirty="0" smtClean="0"/>
              <a:t>- Фактура/сметка </a:t>
            </a:r>
            <a:r>
              <a:rPr lang="mk-MK" dirty="0"/>
              <a:t>за реализираниот превоз (со податок за летот – доаѓање/заминување, дата на реалзиација на летот, сума</a:t>
            </a:r>
            <a:r>
              <a:rPr lang="mk-MK" dirty="0" smtClean="0"/>
              <a:t>),</a:t>
            </a:r>
            <a:endParaRPr lang="mk-MK" dirty="0"/>
          </a:p>
          <a:p>
            <a:pPr lvl="0" algn="just"/>
            <a:r>
              <a:rPr lang="mk-MK" dirty="0" smtClean="0"/>
              <a:t>- доказ </a:t>
            </a:r>
            <a:r>
              <a:rPr lang="mk-MK" dirty="0"/>
              <a:t>за плаќање-копија од вирман или извод (со јасно видлив податок за бројот на фактура за која се докажува плаќањето</a:t>
            </a:r>
            <a:r>
              <a:rPr lang="mk-MK" dirty="0" smtClean="0"/>
              <a:t>).</a:t>
            </a:r>
            <a:endParaRPr lang="mk-MK" dirty="0"/>
          </a:p>
          <a:p>
            <a:pPr algn="just"/>
            <a:r>
              <a:rPr lang="mk-MK" dirty="0"/>
              <a:t> </a:t>
            </a:r>
          </a:p>
          <a:p>
            <a:pPr lvl="0" algn="just">
              <a:lnSpc>
                <a:spcPct val="150000"/>
              </a:lnSpc>
            </a:pPr>
            <a:r>
              <a:rPr lang="mk-MK" b="1" dirty="0"/>
              <a:t>За чартер превоз:</a:t>
            </a:r>
          </a:p>
          <a:p>
            <a:pPr lvl="0" algn="just"/>
            <a:r>
              <a:rPr lang="mk-MK" dirty="0" smtClean="0"/>
              <a:t>- Договор </a:t>
            </a:r>
            <a:r>
              <a:rPr lang="mk-MK" dirty="0"/>
              <a:t>за чартер превоз со наведен податок за договорените </a:t>
            </a:r>
            <a:r>
              <a:rPr lang="mk-MK" dirty="0" smtClean="0"/>
              <a:t>летови,</a:t>
            </a:r>
            <a:endParaRPr lang="mk-MK" dirty="0"/>
          </a:p>
          <a:p>
            <a:pPr lvl="0" algn="just"/>
            <a:r>
              <a:rPr lang="mk-MK" dirty="0" smtClean="0"/>
              <a:t>- Фактура/сметка </a:t>
            </a:r>
            <a:r>
              <a:rPr lang="mk-MK" dirty="0"/>
              <a:t>за реализираниот превоз (со податок за летот – доаѓање/заминување, дата на реалзиација на летот, сума</a:t>
            </a:r>
            <a:r>
              <a:rPr lang="mk-MK" dirty="0" smtClean="0"/>
              <a:t>), </a:t>
            </a:r>
            <a:endParaRPr lang="mk-MK" dirty="0"/>
          </a:p>
          <a:p>
            <a:pPr lvl="0" algn="just"/>
            <a:r>
              <a:rPr lang="mk-MK" dirty="0" smtClean="0"/>
              <a:t>- Доказ </a:t>
            </a:r>
            <a:r>
              <a:rPr lang="mk-MK" dirty="0"/>
              <a:t>за плаќање-копија од вирман или извод (со јасно видлив податок за бројот на </a:t>
            </a:r>
            <a:r>
              <a:rPr lang="mk-MK" dirty="0" smtClean="0"/>
              <a:t> фактура </a:t>
            </a:r>
            <a:r>
              <a:rPr lang="mk-MK" dirty="0"/>
              <a:t>за која се докажува плаќањето</a:t>
            </a:r>
            <a:r>
              <a:rPr lang="mk-MK" dirty="0" smtClean="0"/>
              <a:t>),</a:t>
            </a:r>
            <a:endParaRPr lang="mk-MK" dirty="0"/>
          </a:p>
          <a:p>
            <a:pPr algn="just"/>
            <a:r>
              <a:rPr lang="mk-MK" dirty="0" smtClean="0"/>
              <a:t>- Листа </a:t>
            </a:r>
            <a:r>
              <a:rPr lang="mk-MK" dirty="0"/>
              <a:t>на летање со патници и сместувачки капацитети (трансфер листа). Оваа листа треба да има податок за бројот на лет, име и презиме, податок за заминување на туристите, сместувачки капацитет во кој ќе престојуваат.</a:t>
            </a:r>
            <a:endParaRPr lang="en-US" dirty="0" smtClean="0"/>
          </a:p>
        </p:txBody>
      </p:sp>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28584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3B38E3B-FFE9-4AA9-A13B-21888D845768}"/>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2000" dirty="0">
                <a:solidFill>
                  <a:schemeClr val="accent1">
                    <a:lumMod val="75000"/>
                  </a:schemeClr>
                </a:solidFill>
                <a:effectLst>
                  <a:outerShdw blurRad="38100" dist="38100" dir="2700000" algn="tl">
                    <a:srgbClr val="000000">
                      <a:alpha val="43137"/>
                    </a:srgbClr>
                  </a:outerShdw>
                </a:effectLst>
              </a:rPr>
              <a:t>Агенција за промоција и поддршка на туризмот на Република Македонија</a:t>
            </a:r>
          </a:p>
        </p:txBody>
      </p:sp>
      <p:sp>
        <p:nvSpPr>
          <p:cNvPr id="2" name="TextBox 1">
            <a:extLst>
              <a:ext uri="{FF2B5EF4-FFF2-40B4-BE49-F238E27FC236}">
                <a16:creationId xmlns:a16="http://schemas.microsoft.com/office/drawing/2014/main" xmlns="" id="{AAA510B1-D7A3-48E4-8890-0D0B5E61A89C}"/>
              </a:ext>
            </a:extLst>
          </p:cNvPr>
          <p:cNvSpPr txBox="1"/>
          <p:nvPr/>
        </p:nvSpPr>
        <p:spPr>
          <a:xfrm>
            <a:off x="4843463" y="4612530"/>
            <a:ext cx="2132314" cy="707886"/>
          </a:xfrm>
          <a:prstGeom prst="rect">
            <a:avLst/>
          </a:prstGeom>
          <a:noFill/>
        </p:spPr>
        <p:txBody>
          <a:bodyPr wrap="none" rtlCol="0">
            <a:spAutoFit/>
          </a:bodyPr>
          <a:lstStyle/>
          <a:p>
            <a:pPr algn="ctr"/>
            <a:r>
              <a:rPr lang="mk-MK" sz="4000" dirty="0" smtClean="0">
                <a:solidFill>
                  <a:schemeClr val="accent1">
                    <a:lumMod val="75000"/>
                  </a:schemeClr>
                </a:solidFill>
                <a:effectLst>
                  <a:outerShdw blurRad="38100" dist="38100" dir="2700000" algn="tl">
                    <a:srgbClr val="000000">
                      <a:alpha val="43137"/>
                    </a:srgbClr>
                  </a:outerShdw>
                </a:effectLst>
              </a:rPr>
              <a:t>Со почит</a:t>
            </a:r>
            <a:endParaRPr lang="mk-MK" sz="4000" dirty="0">
              <a:solidFill>
                <a:schemeClr val="accent1">
                  <a:lumMod val="75000"/>
                </a:schemeClr>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xmlns="" id="{2DDBA602-B00C-4D90-B9B2-E4EBBCD5FF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3463" y="1550708"/>
            <a:ext cx="1977102" cy="2008734"/>
          </a:xfrm>
          <a:prstGeom prst="rect">
            <a:avLst/>
          </a:prstGeom>
        </p:spPr>
      </p:pic>
    </p:spTree>
    <p:extLst>
      <p:ext uri="{BB962C8B-B14F-4D97-AF65-F5344CB8AC3E}">
        <p14:creationId xmlns:p14="http://schemas.microsoft.com/office/powerpoint/2010/main" val="17759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C590C41-57A0-4553-B7C8-7BC4838F44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05728" y="746932"/>
            <a:ext cx="2129830" cy="2289568"/>
          </a:xfrm>
          <a:prstGeom prst="rect">
            <a:avLst/>
          </a:prstGeom>
        </p:spPr>
      </p:pic>
      <p:sp>
        <p:nvSpPr>
          <p:cNvPr id="6" name="TextBox 5">
            <a:extLst>
              <a:ext uri="{FF2B5EF4-FFF2-40B4-BE49-F238E27FC236}">
                <a16:creationId xmlns:a16="http://schemas.microsoft.com/office/drawing/2014/main" xmlns="" id="{3A47D444-4E07-4A2E-AD7D-2A3F2AF9D343}"/>
              </a:ext>
            </a:extLst>
          </p:cNvPr>
          <p:cNvSpPr txBox="1"/>
          <p:nvPr/>
        </p:nvSpPr>
        <p:spPr>
          <a:xfrm>
            <a:off x="8484711" y="3311759"/>
            <a:ext cx="3386055" cy="369332"/>
          </a:xfrm>
          <a:prstGeom prst="rect">
            <a:avLst/>
          </a:prstGeom>
          <a:noFill/>
        </p:spPr>
        <p:txBody>
          <a:bodyPr wrap="none" rtlCol="0">
            <a:spAutoFit/>
          </a:bodyPr>
          <a:lstStyle/>
          <a:p>
            <a:r>
              <a:rPr lang="mk-MK" dirty="0"/>
              <a:t>Влада на Република Македонија</a:t>
            </a:r>
          </a:p>
        </p:txBody>
      </p:sp>
      <p:pic>
        <p:nvPicPr>
          <p:cNvPr id="9" name="Picture 8">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05728" y="3956351"/>
            <a:ext cx="2129830" cy="2163906"/>
          </a:xfrm>
          <a:prstGeom prst="rect">
            <a:avLst/>
          </a:prstGeom>
        </p:spPr>
      </p:pic>
      <p:sp>
        <p:nvSpPr>
          <p:cNvPr id="24" name="TextBox 23">
            <a:extLst>
              <a:ext uri="{FF2B5EF4-FFF2-40B4-BE49-F238E27FC236}">
                <a16:creationId xmlns:a16="http://schemas.microsoft.com/office/drawing/2014/main" xmlns="" id="{BB47DB66-5858-408E-B87E-3FB38CCE86FB}"/>
              </a:ext>
            </a:extLst>
          </p:cNvPr>
          <p:cNvSpPr txBox="1"/>
          <p:nvPr/>
        </p:nvSpPr>
        <p:spPr>
          <a:xfrm>
            <a:off x="235230" y="481219"/>
            <a:ext cx="8035559" cy="5909310"/>
          </a:xfrm>
          <a:prstGeom prst="rect">
            <a:avLst/>
          </a:prstGeom>
          <a:noFill/>
        </p:spPr>
        <p:txBody>
          <a:bodyPr wrap="square" rtlCol="0">
            <a:spAutoFit/>
          </a:bodyPr>
          <a:lstStyle/>
          <a:p>
            <a:pPr lvl="0" algn="just">
              <a:lnSpc>
                <a:spcPct val="150000"/>
              </a:lnSpc>
            </a:pPr>
            <a:r>
              <a:rPr lang="ru-RU" sz="1200" dirty="0" smtClean="0"/>
              <a:t>1</a:t>
            </a:r>
            <a:r>
              <a:rPr lang="ru-RU" sz="1200" b="1" dirty="0" smtClean="0"/>
              <a:t>.</a:t>
            </a:r>
            <a:r>
              <a:rPr lang="en-GB" sz="1200" b="1" dirty="0" smtClean="0"/>
              <a:t> </a:t>
            </a:r>
            <a:r>
              <a:rPr lang="ru-RU" sz="1200" b="1" dirty="0" smtClean="0"/>
              <a:t>СУ </a:t>
            </a:r>
            <a:r>
              <a:rPr lang="ru-RU" sz="1200" b="1" dirty="0"/>
              <a:t>2- образец</a:t>
            </a:r>
          </a:p>
          <a:p>
            <a:pPr lvl="0" algn="just">
              <a:lnSpc>
                <a:spcPct val="150000"/>
              </a:lnSpc>
            </a:pPr>
            <a:r>
              <a:rPr lang="ru-RU" sz="1200" dirty="0" smtClean="0"/>
              <a:t>2.</a:t>
            </a:r>
            <a:r>
              <a:rPr lang="en-GB" sz="1200" dirty="0" smtClean="0"/>
              <a:t> </a:t>
            </a:r>
            <a:r>
              <a:rPr lang="ru-RU" sz="1200" b="1" dirty="0" smtClean="0"/>
              <a:t>Лиценца</a:t>
            </a:r>
            <a:r>
              <a:rPr lang="ru-RU" sz="1200" dirty="0" smtClean="0"/>
              <a:t> </a:t>
            </a:r>
            <a:r>
              <a:rPr lang="ru-RU" sz="1200" dirty="0"/>
              <a:t>за туроператорска дејност</a:t>
            </a:r>
          </a:p>
          <a:p>
            <a:pPr lvl="0" algn="just">
              <a:lnSpc>
                <a:spcPct val="150000"/>
              </a:lnSpc>
            </a:pPr>
            <a:r>
              <a:rPr lang="ru-RU" sz="1200" dirty="0" smtClean="0"/>
              <a:t>3.</a:t>
            </a:r>
            <a:r>
              <a:rPr lang="en-GB" sz="1200" dirty="0" smtClean="0"/>
              <a:t> </a:t>
            </a:r>
            <a:r>
              <a:rPr lang="ru-RU" sz="1200" b="1" dirty="0" smtClean="0"/>
              <a:t>Програма </a:t>
            </a:r>
            <a:r>
              <a:rPr lang="ru-RU" sz="1200" dirty="0"/>
              <a:t>за аранжманот</a:t>
            </a:r>
          </a:p>
          <a:p>
            <a:pPr lvl="0" algn="just">
              <a:lnSpc>
                <a:spcPct val="150000"/>
              </a:lnSpc>
            </a:pPr>
            <a:r>
              <a:rPr lang="ru-RU" sz="1200" dirty="0" smtClean="0"/>
              <a:t>4.</a:t>
            </a:r>
            <a:r>
              <a:rPr lang="en-GB" sz="1200" dirty="0" smtClean="0"/>
              <a:t> </a:t>
            </a:r>
            <a:r>
              <a:rPr lang="ru-RU" sz="1200" b="1" dirty="0" smtClean="0"/>
              <a:t>Договор </a:t>
            </a:r>
            <a:r>
              <a:rPr lang="ru-RU" sz="1200" b="1" dirty="0"/>
              <a:t>со сместувачки капацитет </a:t>
            </a:r>
            <a:r>
              <a:rPr lang="ru-RU" sz="1200" dirty="0"/>
              <a:t>склучен пред или за време на престојот со минимум услуга ноќевање со појадок (валиден за периодот на престој на групата)</a:t>
            </a:r>
          </a:p>
          <a:p>
            <a:pPr lvl="0" algn="just">
              <a:lnSpc>
                <a:spcPct val="150000"/>
              </a:lnSpc>
            </a:pPr>
            <a:r>
              <a:rPr lang="ru-RU" sz="1200" dirty="0" smtClean="0"/>
              <a:t>5.</a:t>
            </a:r>
            <a:r>
              <a:rPr lang="en-GB" sz="1200" dirty="0" smtClean="0"/>
              <a:t> </a:t>
            </a:r>
            <a:r>
              <a:rPr lang="ru-RU" sz="1200" b="1" dirty="0" smtClean="0"/>
              <a:t>Решение </a:t>
            </a:r>
            <a:r>
              <a:rPr lang="ru-RU" sz="1200" b="1" dirty="0"/>
              <a:t>за категоризација на хотелот </a:t>
            </a:r>
            <a:r>
              <a:rPr lang="ru-RU" sz="1200" dirty="0"/>
              <a:t>валидно за периодот на престој на групата</a:t>
            </a:r>
          </a:p>
          <a:p>
            <a:pPr lvl="0" algn="just">
              <a:lnSpc>
                <a:spcPct val="150000"/>
              </a:lnSpc>
            </a:pPr>
            <a:r>
              <a:rPr lang="ru-RU" sz="1200" dirty="0" smtClean="0"/>
              <a:t>6</a:t>
            </a:r>
            <a:r>
              <a:rPr lang="ru-RU" sz="1200" b="1" dirty="0" smtClean="0"/>
              <a:t>.</a:t>
            </a:r>
            <a:r>
              <a:rPr lang="en-GB" sz="1200" b="1" dirty="0" smtClean="0"/>
              <a:t> </a:t>
            </a:r>
            <a:r>
              <a:rPr lang="ru-RU" sz="1200" b="1" dirty="0" smtClean="0"/>
              <a:t>Фактура </a:t>
            </a:r>
            <a:r>
              <a:rPr lang="ru-RU" sz="1200" b="1" dirty="0"/>
              <a:t>од сместувачкиот капацитет </a:t>
            </a:r>
            <a:r>
              <a:rPr lang="ru-RU" sz="1200" dirty="0"/>
              <a:t>со податоци за период, вид, количина на услуга и износ од сместувачкиот капацитет  </a:t>
            </a:r>
          </a:p>
          <a:p>
            <a:pPr lvl="0" algn="just">
              <a:lnSpc>
                <a:spcPct val="150000"/>
              </a:lnSpc>
            </a:pPr>
            <a:r>
              <a:rPr lang="ru-RU" sz="1200" dirty="0" smtClean="0"/>
              <a:t>7</a:t>
            </a:r>
            <a:r>
              <a:rPr lang="ru-RU" sz="1200" b="1" dirty="0" smtClean="0"/>
              <a:t>.</a:t>
            </a:r>
            <a:r>
              <a:rPr lang="en-GB" sz="1200" b="1" dirty="0" smtClean="0"/>
              <a:t> </a:t>
            </a:r>
            <a:r>
              <a:rPr lang="ru-RU" sz="1200" b="1" dirty="0" smtClean="0"/>
              <a:t>Руминг </a:t>
            </a:r>
            <a:r>
              <a:rPr lang="ru-RU" sz="1200" b="1" dirty="0"/>
              <a:t>листа </a:t>
            </a:r>
            <a:r>
              <a:rPr lang="ru-RU" sz="1200" dirty="0"/>
              <a:t>или спецификација на гости од хотелот</a:t>
            </a:r>
          </a:p>
          <a:p>
            <a:pPr lvl="0" algn="just">
              <a:lnSpc>
                <a:spcPct val="150000"/>
              </a:lnSpc>
            </a:pPr>
            <a:r>
              <a:rPr lang="ru-RU" sz="1200" dirty="0" smtClean="0"/>
              <a:t>8.</a:t>
            </a:r>
            <a:r>
              <a:rPr lang="en-GB" sz="1200" dirty="0" smtClean="0"/>
              <a:t> </a:t>
            </a:r>
            <a:r>
              <a:rPr lang="ru-RU" sz="1200" b="1" dirty="0" smtClean="0"/>
              <a:t>Доказ </a:t>
            </a:r>
            <a:r>
              <a:rPr lang="ru-RU" sz="1200" b="1" dirty="0"/>
              <a:t>за плаќање на фактурата- </a:t>
            </a:r>
            <a:r>
              <a:rPr lang="ru-RU" sz="1200" dirty="0"/>
              <a:t>копија од вирман или извод со наведен број на фактура за која се однесува плаќањето</a:t>
            </a:r>
          </a:p>
          <a:p>
            <a:pPr lvl="0" algn="just">
              <a:lnSpc>
                <a:spcPct val="150000"/>
              </a:lnSpc>
            </a:pPr>
            <a:r>
              <a:rPr lang="ru-RU" sz="1200" dirty="0" smtClean="0"/>
              <a:t>9.</a:t>
            </a:r>
            <a:r>
              <a:rPr lang="en-GB" sz="1200" dirty="0" smtClean="0"/>
              <a:t> </a:t>
            </a:r>
            <a:r>
              <a:rPr lang="ru-RU" sz="1200" b="1" dirty="0" smtClean="0"/>
              <a:t>Доказ </a:t>
            </a:r>
            <a:r>
              <a:rPr lang="ru-RU" sz="1200" b="1" dirty="0"/>
              <a:t>за платена туристичка такса</a:t>
            </a:r>
            <a:r>
              <a:rPr lang="ru-RU" sz="1200" dirty="0"/>
              <a:t>: копија од вирман или извод со назнака за месецот за кој се однесува плаќањето</a:t>
            </a:r>
          </a:p>
          <a:p>
            <a:pPr lvl="0" algn="just">
              <a:lnSpc>
                <a:spcPct val="150000"/>
              </a:lnSpc>
            </a:pPr>
            <a:r>
              <a:rPr lang="ru-RU" sz="1200" dirty="0" smtClean="0"/>
              <a:t>10</a:t>
            </a:r>
            <a:r>
              <a:rPr lang="ru-RU" sz="1200" b="1" dirty="0" smtClean="0"/>
              <a:t>.</a:t>
            </a:r>
            <a:r>
              <a:rPr lang="en-GB" sz="1200" b="1" dirty="0" smtClean="0"/>
              <a:t> </a:t>
            </a:r>
            <a:r>
              <a:rPr lang="ru-RU" sz="1200" b="1" dirty="0" smtClean="0"/>
              <a:t>СУ4 </a:t>
            </a:r>
            <a:r>
              <a:rPr lang="ru-RU" sz="1200" b="1" dirty="0"/>
              <a:t>образец </a:t>
            </a:r>
            <a:r>
              <a:rPr lang="ru-RU" sz="1200" dirty="0"/>
              <a:t>заверен од сместувачкиот капацитет</a:t>
            </a:r>
          </a:p>
          <a:p>
            <a:pPr lvl="0" algn="just">
              <a:lnSpc>
                <a:spcPct val="150000"/>
              </a:lnSpc>
            </a:pPr>
            <a:r>
              <a:rPr lang="ru-RU" sz="1200" dirty="0" smtClean="0"/>
              <a:t>11.</a:t>
            </a:r>
            <a:r>
              <a:rPr lang="en-GB" sz="1200" dirty="0" smtClean="0"/>
              <a:t> </a:t>
            </a:r>
            <a:r>
              <a:rPr lang="ru-RU" sz="1200" b="1" dirty="0" smtClean="0"/>
              <a:t>Дневен </a:t>
            </a:r>
            <a:r>
              <a:rPr lang="ru-RU" sz="1200" b="1" dirty="0"/>
              <a:t>извештај на летови </a:t>
            </a:r>
            <a:r>
              <a:rPr lang="ru-RU" sz="1200" dirty="0"/>
              <a:t>од аеродром</a:t>
            </a:r>
          </a:p>
          <a:p>
            <a:pPr lvl="0" algn="just">
              <a:lnSpc>
                <a:spcPct val="150000"/>
              </a:lnSpc>
            </a:pPr>
            <a:r>
              <a:rPr lang="ru-RU" sz="1200" dirty="0"/>
              <a:t>12</a:t>
            </a:r>
            <a:r>
              <a:rPr lang="ru-RU" sz="1200" dirty="0" smtClean="0"/>
              <a:t>.</a:t>
            </a:r>
            <a:r>
              <a:rPr lang="en-GB" sz="1200" dirty="0" smtClean="0"/>
              <a:t> </a:t>
            </a:r>
            <a:r>
              <a:rPr lang="ru-RU" sz="1200" dirty="0" smtClean="0"/>
              <a:t>а). </a:t>
            </a:r>
            <a:r>
              <a:rPr lang="ru-RU" sz="1200" b="1" u="sng" dirty="0" smtClean="0"/>
              <a:t>За </a:t>
            </a:r>
            <a:r>
              <a:rPr lang="ru-RU" sz="1200" b="1" u="sng" dirty="0"/>
              <a:t>редовни линии</a:t>
            </a:r>
            <a:r>
              <a:rPr lang="ru-RU" sz="1200" dirty="0"/>
              <a:t>:</a:t>
            </a:r>
          </a:p>
          <a:p>
            <a:pPr lvl="0" algn="just">
              <a:lnSpc>
                <a:spcPct val="150000"/>
              </a:lnSpc>
            </a:pPr>
            <a:r>
              <a:rPr lang="ru-RU" sz="1200" dirty="0" smtClean="0"/>
              <a:t>•</a:t>
            </a:r>
            <a:r>
              <a:rPr lang="en-GB" sz="1200" dirty="0" smtClean="0"/>
              <a:t> </a:t>
            </a:r>
            <a:r>
              <a:rPr lang="ru-RU" sz="1200" b="1" dirty="0" smtClean="0"/>
              <a:t>Авиобилети </a:t>
            </a:r>
            <a:r>
              <a:rPr lang="ru-RU" sz="1200" b="1" dirty="0"/>
              <a:t>за редовни линии или </a:t>
            </a:r>
            <a:r>
              <a:rPr lang="en-GB" sz="1200" b="1" dirty="0" smtClean="0"/>
              <a:t> </a:t>
            </a:r>
            <a:r>
              <a:rPr lang="ru-RU" sz="1200" b="1" dirty="0" smtClean="0"/>
              <a:t>Фактура/сметка </a:t>
            </a:r>
            <a:r>
              <a:rPr lang="ru-RU" sz="1200" dirty="0"/>
              <a:t>за реализираниот превоз и </a:t>
            </a:r>
          </a:p>
          <a:p>
            <a:pPr lvl="0" algn="just">
              <a:lnSpc>
                <a:spcPct val="150000"/>
              </a:lnSpc>
            </a:pPr>
            <a:r>
              <a:rPr lang="ru-RU" sz="1200" dirty="0" smtClean="0"/>
              <a:t>•</a:t>
            </a:r>
            <a:r>
              <a:rPr lang="en-GB" sz="1200" dirty="0" smtClean="0"/>
              <a:t> </a:t>
            </a:r>
            <a:r>
              <a:rPr lang="ru-RU" sz="1200" b="1" dirty="0" smtClean="0"/>
              <a:t>доказ </a:t>
            </a:r>
            <a:r>
              <a:rPr lang="ru-RU" sz="1200" b="1" dirty="0"/>
              <a:t>за плаќање-копија </a:t>
            </a:r>
            <a:r>
              <a:rPr lang="ru-RU" sz="1200" dirty="0"/>
              <a:t>од </a:t>
            </a:r>
            <a:r>
              <a:rPr lang="ru-RU" sz="1200" b="1" dirty="0"/>
              <a:t>вирман</a:t>
            </a:r>
            <a:r>
              <a:rPr lang="ru-RU" sz="1200" dirty="0"/>
              <a:t> или </a:t>
            </a:r>
            <a:r>
              <a:rPr lang="ru-RU" sz="1200" b="1" dirty="0" smtClean="0"/>
              <a:t>извод</a:t>
            </a:r>
            <a:endParaRPr lang="ru-RU" sz="1200" b="1" dirty="0"/>
          </a:p>
          <a:p>
            <a:pPr lvl="0" algn="just">
              <a:lnSpc>
                <a:spcPct val="150000"/>
              </a:lnSpc>
            </a:pPr>
            <a:r>
              <a:rPr lang="en-GB" sz="1200" b="1" dirty="0" smtClean="0"/>
              <a:t>      </a:t>
            </a:r>
            <a:r>
              <a:rPr lang="mk-MK" sz="1200" b="1" dirty="0" smtClean="0"/>
              <a:t> </a:t>
            </a:r>
            <a:r>
              <a:rPr lang="mk-MK" sz="1200" dirty="0" smtClean="0"/>
              <a:t>б)</a:t>
            </a:r>
            <a:r>
              <a:rPr lang="en-GB" sz="1200" b="1" u="sng" dirty="0" smtClean="0"/>
              <a:t> </a:t>
            </a:r>
            <a:r>
              <a:rPr lang="ru-RU" sz="1200" b="1" u="sng" dirty="0" smtClean="0"/>
              <a:t>За </a:t>
            </a:r>
            <a:r>
              <a:rPr lang="ru-RU" sz="1200" b="1" u="sng" dirty="0"/>
              <a:t>чартер превоз</a:t>
            </a:r>
            <a:r>
              <a:rPr lang="ru-RU" sz="1200" u="sng" dirty="0"/>
              <a:t>:</a:t>
            </a:r>
          </a:p>
          <a:p>
            <a:pPr lvl="0" algn="just">
              <a:lnSpc>
                <a:spcPct val="150000"/>
              </a:lnSpc>
            </a:pPr>
            <a:r>
              <a:rPr lang="ru-RU" sz="1200" dirty="0" smtClean="0"/>
              <a:t>•</a:t>
            </a:r>
            <a:r>
              <a:rPr lang="en-GB" sz="1200" dirty="0" smtClean="0"/>
              <a:t> </a:t>
            </a:r>
            <a:r>
              <a:rPr lang="ru-RU" sz="1200" b="1" dirty="0" smtClean="0"/>
              <a:t>Договор </a:t>
            </a:r>
            <a:r>
              <a:rPr lang="ru-RU" sz="1200" b="1" dirty="0"/>
              <a:t>за чартер превоз</a:t>
            </a:r>
            <a:r>
              <a:rPr lang="ru-RU" sz="1200" dirty="0"/>
              <a:t> со наведен износ кој треба да се плати за авиопревозот </a:t>
            </a:r>
          </a:p>
          <a:p>
            <a:pPr lvl="0" algn="just">
              <a:lnSpc>
                <a:spcPct val="150000"/>
              </a:lnSpc>
            </a:pPr>
            <a:r>
              <a:rPr lang="ru-RU" sz="1200" dirty="0" smtClean="0"/>
              <a:t>•</a:t>
            </a:r>
            <a:r>
              <a:rPr lang="en-GB" sz="1200" dirty="0" smtClean="0"/>
              <a:t> </a:t>
            </a:r>
            <a:r>
              <a:rPr lang="ru-RU" sz="1200" b="1" dirty="0" smtClean="0"/>
              <a:t>Доказ </a:t>
            </a:r>
            <a:r>
              <a:rPr lang="ru-RU" sz="1200" b="1" dirty="0"/>
              <a:t>за платен превоз</a:t>
            </a:r>
            <a:r>
              <a:rPr lang="ru-RU" sz="1200" dirty="0"/>
              <a:t>- копија од </a:t>
            </a:r>
            <a:r>
              <a:rPr lang="ru-RU" sz="1200" b="1" dirty="0"/>
              <a:t>вирман</a:t>
            </a:r>
            <a:r>
              <a:rPr lang="ru-RU" sz="1200" dirty="0"/>
              <a:t> или </a:t>
            </a:r>
            <a:r>
              <a:rPr lang="ru-RU" sz="1200" b="1" dirty="0"/>
              <a:t>извод</a:t>
            </a:r>
          </a:p>
          <a:p>
            <a:pPr lvl="0" algn="just">
              <a:lnSpc>
                <a:spcPct val="150000"/>
              </a:lnSpc>
            </a:pPr>
            <a:r>
              <a:rPr lang="ru-RU" sz="1200" dirty="0" smtClean="0"/>
              <a:t>•</a:t>
            </a:r>
            <a:r>
              <a:rPr lang="en-GB" sz="1200" dirty="0" smtClean="0"/>
              <a:t> </a:t>
            </a:r>
            <a:r>
              <a:rPr lang="ru-RU" sz="1200" b="1" dirty="0" smtClean="0"/>
              <a:t>Листа </a:t>
            </a:r>
            <a:r>
              <a:rPr lang="ru-RU" sz="1200" b="1" dirty="0"/>
              <a:t>на летање </a:t>
            </a:r>
            <a:r>
              <a:rPr lang="ru-RU" sz="1200" dirty="0"/>
              <a:t>со патници и сместувачки капацитети (трансфер листа)</a:t>
            </a:r>
          </a:p>
        </p:txBody>
      </p:sp>
      <p:sp>
        <p:nvSpPr>
          <p:cNvPr id="26" name="Rectangle 25">
            <a:extLst>
              <a:ext uri="{FF2B5EF4-FFF2-40B4-BE49-F238E27FC236}">
                <a16:creationId xmlns:a16="http://schemas.microsoft.com/office/drawing/2014/main" xmlns="" id="{BB78F0D7-75AB-4492-918C-794F567826D6}"/>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8" name="Rectangle 27">
            <a:extLst>
              <a:ext uri="{FF2B5EF4-FFF2-40B4-BE49-F238E27FC236}">
                <a16:creationId xmlns:a16="http://schemas.microsoft.com/office/drawing/2014/main" xmlns="" id="{0F31F7F4-C94A-4583-8099-A10F843BA0D7}"/>
              </a:ext>
            </a:extLst>
          </p:cNvPr>
          <p:cNvSpPr/>
          <p:nvPr/>
        </p:nvSpPr>
        <p:spPr>
          <a:xfrm>
            <a:off x="0" y="-3277"/>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extLst>
      <p:ext uri="{BB962C8B-B14F-4D97-AF65-F5344CB8AC3E}">
        <p14:creationId xmlns:p14="http://schemas.microsoft.com/office/powerpoint/2010/main" val="108506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nodeType="withEffect">
                                  <p:stCondLst>
                                    <p:cond delay="4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childTnLst>
                                </p:cTn>
                              </p:par>
                              <p:par>
                                <p:cTn id="14" presetID="10" presetClass="entr" presetSubtype="0" fill="hold" grpId="0" nodeType="withEffect">
                                  <p:stCondLst>
                                    <p:cond delay="45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6F14BA22-7F6C-4732-8C53-F3F212BCA26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3" name="TextBox 22">
            <a:extLst>
              <a:ext uri="{FF2B5EF4-FFF2-40B4-BE49-F238E27FC236}">
                <a16:creationId xmlns:a16="http://schemas.microsoft.com/office/drawing/2014/main" xmlns="" id="{94C42C34-0B5B-41FF-8E0F-7D3B5B5A6800}"/>
              </a:ext>
            </a:extLst>
          </p:cNvPr>
          <p:cNvSpPr txBox="1"/>
          <p:nvPr/>
        </p:nvSpPr>
        <p:spPr>
          <a:xfrm>
            <a:off x="335493" y="6431086"/>
            <a:ext cx="1713931" cy="369332"/>
          </a:xfrm>
          <a:prstGeom prst="rect">
            <a:avLst/>
          </a:prstGeom>
          <a:noFill/>
        </p:spPr>
        <p:txBody>
          <a:bodyPr wrap="none" rtlCol="0">
            <a:spAutoFit/>
          </a:bodyPr>
          <a:lstStyle/>
          <a:p>
            <a:r>
              <a:rPr lang="ru-RU" b="1" dirty="0"/>
              <a:t>1. СУ </a:t>
            </a:r>
            <a:r>
              <a:rPr lang="en-GB" b="1" dirty="0" smtClean="0"/>
              <a:t>2</a:t>
            </a:r>
            <a:r>
              <a:rPr lang="ru-RU" b="1" dirty="0" smtClean="0"/>
              <a:t> </a:t>
            </a:r>
            <a:r>
              <a:rPr lang="ru-RU" b="1" dirty="0"/>
              <a:t>образец</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16" name="Rectangle 15"/>
          <p:cNvSpPr/>
          <p:nvPr/>
        </p:nvSpPr>
        <p:spPr>
          <a:xfrm>
            <a:off x="438724" y="106209"/>
            <a:ext cx="9381551" cy="6186309"/>
          </a:xfrm>
          <a:prstGeom prst="rect">
            <a:avLst/>
          </a:prstGeom>
        </p:spPr>
        <p:txBody>
          <a:bodyPr wrap="square">
            <a:spAutoFit/>
          </a:bodyPr>
          <a:lstStyle/>
          <a:p>
            <a:r>
              <a:rPr lang="ru-RU" sz="900" dirty="0"/>
              <a:t> 	        </a:t>
            </a:r>
            <a:r>
              <a:rPr lang="ru-RU" sz="900" b="1" dirty="0" smtClean="0"/>
              <a:t>РЕПУБЛИКА   </a:t>
            </a:r>
            <a:r>
              <a:rPr lang="ru-RU" sz="900" b="1" dirty="0"/>
              <a:t>МАКЕДОНИЈА                                         </a:t>
            </a:r>
            <a:r>
              <a:rPr lang="ru-RU" sz="900" b="1" dirty="0" smtClean="0"/>
              <a:t>ПРИЛОГ </a:t>
            </a:r>
            <a:r>
              <a:rPr lang="ru-RU" sz="900" b="1" dirty="0"/>
              <a:t>1			</a:t>
            </a:r>
          </a:p>
          <a:p>
            <a:r>
              <a:rPr lang="ru-RU" sz="900" b="1" dirty="0"/>
              <a:t>    	  МИНИСТЕРСТВО ЗА ЕКОНОМИЈА</a:t>
            </a:r>
          </a:p>
          <a:p>
            <a:r>
              <a:rPr lang="ru-RU" sz="900" dirty="0"/>
              <a:t>					</a:t>
            </a:r>
          </a:p>
          <a:p>
            <a:r>
              <a:rPr lang="ru-RU" sz="900" b="1" dirty="0"/>
              <a:t>Образец  СУ - </a:t>
            </a:r>
            <a:r>
              <a:rPr lang="en-GB" sz="900" b="1" dirty="0" smtClean="0"/>
              <a:t>2</a:t>
            </a:r>
            <a:endParaRPr lang="ru-RU" sz="900" b="1" dirty="0"/>
          </a:p>
          <a:p>
            <a:endParaRPr lang="ru-RU" sz="900" dirty="0"/>
          </a:p>
          <a:p>
            <a:r>
              <a:rPr lang="ru-RU" sz="900" dirty="0" smtClean="0"/>
              <a:t>БАРАЊЕ ЗА СУБВЕНЦИЈА ЗА ПРОГРАМАТА ЗА ОДМОР ВО СТРАНСКИОТ </a:t>
            </a:r>
            <a:r>
              <a:rPr lang="mk-MK" sz="900" dirty="0" smtClean="0"/>
              <a:t>ВОЗДУШЕН ТУРИСТИЧКИ ПРОМЕТ</a:t>
            </a:r>
            <a:endParaRPr lang="ru-RU" sz="900" dirty="0" smtClean="0"/>
          </a:p>
          <a:p>
            <a:r>
              <a:rPr lang="ru-RU" sz="900" dirty="0" smtClean="0"/>
              <a:t>Бр._______</a:t>
            </a:r>
          </a:p>
          <a:p>
            <a:endParaRPr lang="ru-RU" sz="900" dirty="0" smtClean="0"/>
          </a:p>
          <a:p>
            <a:r>
              <a:rPr lang="ru-RU" sz="900" dirty="0" smtClean="0"/>
              <a:t>1. </a:t>
            </a:r>
            <a:r>
              <a:rPr lang="ru-RU" sz="900" b="1" dirty="0" smtClean="0"/>
              <a:t>Име и седиште на агенцијата </a:t>
            </a:r>
            <a:r>
              <a:rPr lang="en-US" sz="900" dirty="0" smtClean="0">
                <a:solidFill>
                  <a:srgbClr val="FF0000"/>
                </a:solidFill>
              </a:rPr>
              <a:t>(</a:t>
            </a:r>
            <a:r>
              <a:rPr lang="ru-RU" sz="900" u="sng" dirty="0" smtClean="0">
                <a:solidFill>
                  <a:srgbClr val="FF0000"/>
                </a:solidFill>
              </a:rPr>
              <a:t>Податоци за апликантот (организаторот на патувањето)</a:t>
            </a:r>
          </a:p>
          <a:p>
            <a:r>
              <a:rPr lang="ru-RU" sz="900" dirty="0" smtClean="0"/>
              <a:t>2. </a:t>
            </a:r>
            <a:r>
              <a:rPr lang="ru-RU" sz="900" b="1" dirty="0" smtClean="0"/>
              <a:t>Име и седиште на сместувачкиот објект </a:t>
            </a:r>
            <a:r>
              <a:rPr lang="ru-RU" sz="900" dirty="0" smtClean="0"/>
              <a:t>во кој организирано се упатуваат туристи </a:t>
            </a:r>
          </a:p>
          <a:p>
            <a:r>
              <a:rPr lang="ru-RU" sz="900" dirty="0" smtClean="0"/>
              <a:t> </a:t>
            </a:r>
            <a:r>
              <a:rPr lang="ru-RU" sz="900" u="sng" dirty="0" smtClean="0">
                <a:solidFill>
                  <a:srgbClr val="FF0000"/>
                </a:solidFill>
              </a:rPr>
              <a:t>(се наведуваат сите сместувачки капацитети, каде што престојува групата)</a:t>
            </a:r>
          </a:p>
          <a:p>
            <a:r>
              <a:rPr lang="ru-RU" sz="900" dirty="0" smtClean="0"/>
              <a:t>3. </a:t>
            </a:r>
            <a:r>
              <a:rPr lang="ru-RU" sz="900" b="1" dirty="0" smtClean="0"/>
              <a:t>Место на полетување </a:t>
            </a:r>
            <a:r>
              <a:rPr lang="en-US" sz="900" b="1" u="sng" dirty="0" smtClean="0">
                <a:solidFill>
                  <a:srgbClr val="FF0000"/>
                </a:solidFill>
              </a:rPr>
              <a:t> </a:t>
            </a:r>
            <a:r>
              <a:rPr lang="en-US" sz="900" u="sng" dirty="0" smtClean="0">
                <a:solidFill>
                  <a:srgbClr val="FF0000"/>
                </a:solidFill>
              </a:rPr>
              <a:t>(</a:t>
            </a:r>
            <a:r>
              <a:rPr lang="ru-RU" sz="900" u="sng" dirty="0" smtClean="0">
                <a:solidFill>
                  <a:srgbClr val="FF0000"/>
                </a:solidFill>
              </a:rPr>
              <a:t>град и земја</a:t>
            </a:r>
            <a:r>
              <a:rPr lang="en-US" sz="900" u="sng" dirty="0" smtClean="0">
                <a:solidFill>
                  <a:srgbClr val="FF0000"/>
                </a:solidFill>
              </a:rPr>
              <a:t>)</a:t>
            </a:r>
            <a:endParaRPr lang="mk-MK" sz="900" u="sng" dirty="0" smtClean="0">
              <a:solidFill>
                <a:srgbClr val="FF0000"/>
              </a:solidFill>
            </a:endParaRPr>
          </a:p>
          <a:p>
            <a:r>
              <a:rPr lang="ru-RU" sz="900" dirty="0" smtClean="0"/>
              <a:t>4. </a:t>
            </a:r>
            <a:r>
              <a:rPr lang="ru-RU" sz="900" b="1" dirty="0" smtClean="0"/>
              <a:t>Место на слетување</a:t>
            </a:r>
            <a:r>
              <a:rPr lang="ru-RU" sz="900" b="1" u="sng" dirty="0" smtClean="0">
                <a:solidFill>
                  <a:srgbClr val="FF0000"/>
                </a:solidFill>
              </a:rPr>
              <a:t> </a:t>
            </a:r>
            <a:r>
              <a:rPr lang="ru-RU" sz="900" u="sng" dirty="0" smtClean="0">
                <a:solidFill>
                  <a:srgbClr val="FF0000"/>
                </a:solidFill>
              </a:rPr>
              <a:t>(град)</a:t>
            </a:r>
          </a:p>
          <a:p>
            <a:r>
              <a:rPr lang="ru-RU" sz="900" dirty="0" smtClean="0"/>
              <a:t>5. </a:t>
            </a:r>
            <a:r>
              <a:rPr lang="ru-RU" sz="900" b="1" dirty="0" smtClean="0"/>
              <a:t>Број на летот и датум</a:t>
            </a:r>
          </a:p>
          <a:p>
            <a:r>
              <a:rPr lang="ru-RU" sz="900" dirty="0" smtClean="0"/>
              <a:t>а) </a:t>
            </a:r>
            <a:r>
              <a:rPr lang="ru-RU" sz="900" b="1" dirty="0" smtClean="0"/>
              <a:t>поаѓање</a:t>
            </a:r>
            <a:r>
              <a:rPr lang="ru-RU" sz="900" dirty="0" smtClean="0"/>
              <a:t> на групата </a:t>
            </a:r>
            <a:r>
              <a:rPr lang="en-US" sz="900" u="sng" dirty="0" smtClean="0">
                <a:solidFill>
                  <a:srgbClr val="FF0000"/>
                </a:solidFill>
              </a:rPr>
              <a:t>(</a:t>
            </a:r>
            <a:r>
              <a:rPr lang="ru-RU" sz="900" u="sng" dirty="0" smtClean="0">
                <a:solidFill>
                  <a:srgbClr val="FF0000"/>
                </a:solidFill>
              </a:rPr>
              <a:t>дата на поаѓање од страснкиот град/земја</a:t>
            </a:r>
            <a:r>
              <a:rPr lang="en-US" sz="900" u="sng" dirty="0" smtClean="0">
                <a:solidFill>
                  <a:srgbClr val="FF0000"/>
                </a:solidFill>
              </a:rPr>
              <a:t>)</a:t>
            </a:r>
            <a:r>
              <a:rPr lang="ru-RU" sz="900" u="sng" dirty="0" smtClean="0">
                <a:solidFill>
                  <a:srgbClr val="FF0000"/>
                </a:solidFill>
              </a:rPr>
              <a:t>  </a:t>
            </a:r>
            <a:r>
              <a:rPr lang="ru-RU" sz="900" dirty="0" smtClean="0"/>
              <a:t>                                             </a:t>
            </a:r>
          </a:p>
          <a:p>
            <a:r>
              <a:rPr lang="ru-RU" sz="900" dirty="0" smtClean="0"/>
              <a:t>б) </a:t>
            </a:r>
            <a:r>
              <a:rPr lang="ru-RU" sz="900" b="1" dirty="0" smtClean="0"/>
              <a:t>враќање </a:t>
            </a:r>
            <a:r>
              <a:rPr lang="ru-RU" sz="900" dirty="0" smtClean="0"/>
              <a:t>на групата </a:t>
            </a:r>
            <a:r>
              <a:rPr lang="en-US" sz="900" u="sng" dirty="0" smtClean="0">
                <a:solidFill>
                  <a:srgbClr val="FF0000"/>
                </a:solidFill>
              </a:rPr>
              <a:t>(</a:t>
            </a:r>
            <a:r>
              <a:rPr lang="ru-RU" sz="900" u="sng" dirty="0" smtClean="0">
                <a:solidFill>
                  <a:srgbClr val="FF0000"/>
                </a:solidFill>
              </a:rPr>
              <a:t>дата на заминување согласно програмата</a:t>
            </a:r>
            <a:r>
              <a:rPr lang="en-US" sz="900" u="sng" dirty="0" smtClean="0">
                <a:solidFill>
                  <a:srgbClr val="FF0000"/>
                </a:solidFill>
              </a:rPr>
              <a:t>)</a:t>
            </a:r>
          </a:p>
          <a:p>
            <a:r>
              <a:rPr lang="ru-RU" sz="900" dirty="0" smtClean="0"/>
              <a:t>6</a:t>
            </a:r>
            <a:r>
              <a:rPr lang="ru-RU" sz="900" b="1" dirty="0" smtClean="0"/>
              <a:t>. Времетраење на престојот </a:t>
            </a:r>
            <a:r>
              <a:rPr lang="ru-RU" sz="900" dirty="0" smtClean="0"/>
              <a:t>на групата во туристичкото место </a:t>
            </a:r>
            <a:r>
              <a:rPr lang="en-US" sz="900" u="sng" dirty="0" smtClean="0">
                <a:solidFill>
                  <a:srgbClr val="FF0000"/>
                </a:solidFill>
              </a:rPr>
              <a:t>(</a:t>
            </a:r>
            <a:r>
              <a:rPr lang="ru-RU" sz="900" u="sng" dirty="0" smtClean="0">
                <a:solidFill>
                  <a:srgbClr val="FF0000"/>
                </a:solidFill>
              </a:rPr>
              <a:t>број на ноќевања во Македонија</a:t>
            </a:r>
            <a:r>
              <a:rPr lang="en-US" sz="900" u="sng" dirty="0" smtClean="0">
                <a:solidFill>
                  <a:srgbClr val="FF0000"/>
                </a:solidFill>
              </a:rPr>
              <a:t>)</a:t>
            </a:r>
            <a:endParaRPr lang="ru-RU" sz="900" u="sng" dirty="0" smtClean="0">
              <a:solidFill>
                <a:srgbClr val="FF0000"/>
              </a:solidFill>
            </a:endParaRPr>
          </a:p>
          <a:p>
            <a:r>
              <a:rPr lang="ru-RU" sz="900" dirty="0" smtClean="0"/>
              <a:t>7. </a:t>
            </a:r>
            <a:r>
              <a:rPr lang="ru-RU" sz="900" b="1" dirty="0" smtClean="0"/>
              <a:t>Име и седиште</a:t>
            </a:r>
            <a:r>
              <a:rPr lang="ru-RU" sz="900" dirty="0" smtClean="0"/>
              <a:t> на воздушниот превозник </a:t>
            </a:r>
            <a:r>
              <a:rPr lang="en-US" sz="900" u="sng" dirty="0" smtClean="0">
                <a:solidFill>
                  <a:srgbClr val="FF0000"/>
                </a:solidFill>
              </a:rPr>
              <a:t>(</a:t>
            </a:r>
            <a:r>
              <a:rPr lang="ru-RU" sz="900" u="sng" dirty="0" smtClean="0">
                <a:solidFill>
                  <a:srgbClr val="FF0000"/>
                </a:solidFill>
              </a:rPr>
              <a:t>податоци согласно договорот и документите на превозникот</a:t>
            </a:r>
            <a:r>
              <a:rPr lang="en-US" sz="900" u="sng" dirty="0" smtClean="0">
                <a:solidFill>
                  <a:srgbClr val="FF0000"/>
                </a:solidFill>
              </a:rPr>
              <a:t>)</a:t>
            </a:r>
            <a:endParaRPr lang="ru-RU" sz="900" u="sng" dirty="0" smtClean="0">
              <a:solidFill>
                <a:srgbClr val="FF0000"/>
              </a:solidFill>
            </a:endParaRPr>
          </a:p>
          <a:p>
            <a:r>
              <a:rPr lang="ru-RU" sz="900" dirty="0" smtClean="0"/>
              <a:t>8. </a:t>
            </a:r>
            <a:r>
              <a:rPr lang="ru-RU" sz="900" b="1" dirty="0" smtClean="0"/>
              <a:t>Вид на авионот </a:t>
            </a:r>
            <a:r>
              <a:rPr lang="ru-RU" sz="900" dirty="0" smtClean="0"/>
              <a:t>и договорен број на седишта</a:t>
            </a:r>
          </a:p>
          <a:p>
            <a:r>
              <a:rPr lang="ru-RU" sz="900" dirty="0" smtClean="0"/>
              <a:t>- Чартер летови </a:t>
            </a:r>
            <a:r>
              <a:rPr lang="ru-RU" sz="900" u="sng" dirty="0" smtClean="0">
                <a:solidFill>
                  <a:srgbClr val="FF0000"/>
                </a:solidFill>
              </a:rPr>
              <a:t>(</a:t>
            </a:r>
            <a:r>
              <a:rPr lang="mk-MK" sz="900" u="sng" dirty="0" smtClean="0">
                <a:solidFill>
                  <a:srgbClr val="FF0000"/>
                </a:solidFill>
              </a:rPr>
              <a:t>да се означи</a:t>
            </a:r>
            <a:r>
              <a:rPr lang="en-US" sz="900" u="sng" dirty="0" smtClean="0">
                <a:solidFill>
                  <a:srgbClr val="FF0000"/>
                </a:solidFill>
              </a:rPr>
              <a:t>)</a:t>
            </a:r>
            <a:endParaRPr lang="ru-RU" sz="900" u="sng" dirty="0" smtClean="0">
              <a:solidFill>
                <a:srgbClr val="FF0000"/>
              </a:solidFill>
            </a:endParaRPr>
          </a:p>
          <a:p>
            <a:r>
              <a:rPr lang="ru-RU" sz="900" dirty="0"/>
              <a:t>- </a:t>
            </a:r>
            <a:r>
              <a:rPr lang="ru-RU" sz="900" dirty="0" smtClean="0"/>
              <a:t>Редовни линии </a:t>
            </a:r>
            <a:r>
              <a:rPr lang="ru-RU" sz="900" u="sng" dirty="0">
                <a:solidFill>
                  <a:srgbClr val="FF0000"/>
                </a:solidFill>
              </a:rPr>
              <a:t>(</a:t>
            </a:r>
            <a:r>
              <a:rPr lang="mk-MK" sz="900" u="sng" dirty="0">
                <a:solidFill>
                  <a:srgbClr val="FF0000"/>
                </a:solidFill>
              </a:rPr>
              <a:t>да се </a:t>
            </a:r>
            <a:r>
              <a:rPr lang="mk-MK" sz="900" u="sng" dirty="0" smtClean="0">
                <a:solidFill>
                  <a:srgbClr val="FF0000"/>
                </a:solidFill>
              </a:rPr>
              <a:t>означи</a:t>
            </a:r>
            <a:r>
              <a:rPr lang="en-US" sz="900" u="sng" dirty="0">
                <a:solidFill>
                  <a:srgbClr val="FF0000"/>
                </a:solidFill>
              </a:rPr>
              <a:t>)</a:t>
            </a:r>
            <a:endParaRPr lang="ru-RU" sz="900" dirty="0" smtClean="0"/>
          </a:p>
          <a:p>
            <a:r>
              <a:rPr lang="ru-RU" sz="900" dirty="0"/>
              <a:t>9</a:t>
            </a:r>
            <a:r>
              <a:rPr lang="ru-RU" sz="900" dirty="0" smtClean="0"/>
              <a:t>. </a:t>
            </a:r>
            <a:r>
              <a:rPr lang="ru-RU" sz="900" b="1" dirty="0" smtClean="0"/>
              <a:t>Број на патници </a:t>
            </a:r>
            <a:r>
              <a:rPr lang="ru-RU" sz="900" dirty="0" smtClean="0"/>
              <a:t>во групата </a:t>
            </a:r>
            <a:r>
              <a:rPr lang="ru-RU" sz="900" u="sng" dirty="0" smtClean="0">
                <a:solidFill>
                  <a:srgbClr val="FF0000"/>
                </a:solidFill>
              </a:rPr>
              <a:t>(број на туристи за кои се бара субвенција)</a:t>
            </a:r>
          </a:p>
          <a:p>
            <a:r>
              <a:rPr lang="ru-RU" sz="900" dirty="0" smtClean="0"/>
              <a:t>10. </a:t>
            </a:r>
            <a:r>
              <a:rPr lang="ru-RU" sz="900" b="1" dirty="0" smtClean="0"/>
              <a:t>Износ на бараната субвенција </a:t>
            </a:r>
            <a:r>
              <a:rPr lang="ru-RU" sz="900" dirty="0" smtClean="0"/>
              <a:t>(</a:t>
            </a:r>
            <a:r>
              <a:rPr lang="sq-AL" sz="900" dirty="0" smtClean="0"/>
              <a:t>___________)</a:t>
            </a:r>
          </a:p>
          <a:p>
            <a:r>
              <a:rPr lang="mk-MK" sz="900" dirty="0" smtClean="0"/>
              <a:t>а) Број на остварени патници во воздушниот превоз со чартер линија</a:t>
            </a:r>
          </a:p>
          <a:p>
            <a:r>
              <a:rPr lang="ru-RU" sz="900" dirty="0" smtClean="0">
                <a:solidFill>
                  <a:srgbClr val="FF0000"/>
                </a:solidFill>
              </a:rPr>
              <a:t>(</a:t>
            </a:r>
            <a:r>
              <a:rPr lang="ru-RU" sz="900" u="sng" dirty="0" smtClean="0">
                <a:solidFill>
                  <a:srgbClr val="FF0000"/>
                </a:solidFill>
              </a:rPr>
              <a:t>број на туристи </a:t>
            </a:r>
            <a:r>
              <a:rPr lang="sq-AL" sz="900" u="sng" dirty="0" smtClean="0">
                <a:solidFill>
                  <a:srgbClr val="FF0000"/>
                </a:solidFill>
              </a:rPr>
              <a:t>x </a:t>
            </a:r>
            <a:r>
              <a:rPr lang="mk-MK" sz="900" u="sng" dirty="0" smtClean="0">
                <a:solidFill>
                  <a:srgbClr val="FF0000"/>
                </a:solidFill>
              </a:rPr>
              <a:t>износ согласно земјата на потекло. </a:t>
            </a:r>
            <a:r>
              <a:rPr lang="mk-MK" sz="900" u="sng" dirty="0">
                <a:solidFill>
                  <a:srgbClr val="FF0000"/>
                </a:solidFill>
              </a:rPr>
              <a:t>д</a:t>
            </a:r>
            <a:r>
              <a:rPr lang="mk-MK" sz="900" u="sng" dirty="0" smtClean="0">
                <a:solidFill>
                  <a:srgbClr val="FF0000"/>
                </a:solidFill>
              </a:rPr>
              <a:t>ен = вкупен износ.ден)</a:t>
            </a:r>
            <a:endParaRPr lang="ru-RU" sz="900" u="sng" dirty="0" smtClean="0">
              <a:solidFill>
                <a:srgbClr val="FF0000"/>
              </a:solidFill>
            </a:endParaRPr>
          </a:p>
          <a:p>
            <a:r>
              <a:rPr lang="ru-RU" sz="900" dirty="0" smtClean="0"/>
              <a:t>б) Број на остварени патници при редовна линија</a:t>
            </a:r>
          </a:p>
          <a:p>
            <a:r>
              <a:rPr lang="ru-RU" sz="900" dirty="0">
                <a:solidFill>
                  <a:srgbClr val="FF0000"/>
                </a:solidFill>
              </a:rPr>
              <a:t>(</a:t>
            </a:r>
            <a:r>
              <a:rPr lang="ru-RU" sz="900" u="sng" dirty="0">
                <a:solidFill>
                  <a:srgbClr val="FF0000"/>
                </a:solidFill>
              </a:rPr>
              <a:t>број на туристи </a:t>
            </a:r>
            <a:r>
              <a:rPr lang="sq-AL" sz="900" u="sng" dirty="0">
                <a:solidFill>
                  <a:srgbClr val="FF0000"/>
                </a:solidFill>
              </a:rPr>
              <a:t>x </a:t>
            </a:r>
            <a:r>
              <a:rPr lang="mk-MK" sz="900" u="sng" dirty="0">
                <a:solidFill>
                  <a:srgbClr val="FF0000"/>
                </a:solidFill>
              </a:rPr>
              <a:t>износ согласно земјата на потекло. ден = вкупен износ.ден</a:t>
            </a:r>
            <a:r>
              <a:rPr lang="mk-MK" sz="900" u="sng" dirty="0" smtClean="0">
                <a:solidFill>
                  <a:srgbClr val="FF0000"/>
                </a:solidFill>
              </a:rPr>
              <a:t>)</a:t>
            </a:r>
            <a:endParaRPr lang="en-GB" sz="900" dirty="0" smtClean="0"/>
          </a:p>
          <a:p>
            <a:r>
              <a:rPr lang="ru-RU" sz="900" dirty="0" smtClean="0"/>
              <a:t>11. </a:t>
            </a:r>
            <a:r>
              <a:rPr lang="ru-RU" sz="900" b="1" dirty="0"/>
              <a:t>Име и седиште на банката </a:t>
            </a:r>
            <a:r>
              <a:rPr lang="ru-RU" sz="900" dirty="0"/>
              <a:t>и број на сметката на агенцијата</a:t>
            </a:r>
          </a:p>
          <a:p>
            <a:r>
              <a:rPr lang="ru-RU" sz="900" u="sng" dirty="0" smtClean="0">
                <a:solidFill>
                  <a:srgbClr val="FF0000"/>
                </a:solidFill>
              </a:rPr>
              <a:t>(Податоци </a:t>
            </a:r>
            <a:r>
              <a:rPr lang="ru-RU" sz="900" u="sng" dirty="0">
                <a:solidFill>
                  <a:srgbClr val="FF0000"/>
                </a:solidFill>
              </a:rPr>
              <a:t>за примателот на субвенција согласно изјавата на организаторот на пакет  </a:t>
            </a:r>
            <a:r>
              <a:rPr lang="ru-RU" sz="900" u="sng" dirty="0" smtClean="0">
                <a:solidFill>
                  <a:srgbClr val="FF0000"/>
                </a:solidFill>
              </a:rPr>
              <a:t>аранжманот</a:t>
            </a:r>
            <a:r>
              <a:rPr lang="ru-RU" sz="900" u="sng" dirty="0">
                <a:solidFill>
                  <a:srgbClr val="FF0000"/>
                </a:solidFill>
              </a:rPr>
              <a:t>)</a:t>
            </a:r>
          </a:p>
          <a:p>
            <a:r>
              <a:rPr lang="ru-RU" sz="900" dirty="0" smtClean="0"/>
              <a:t>Прилог</a:t>
            </a:r>
            <a:r>
              <a:rPr lang="ru-RU" sz="900" dirty="0"/>
              <a:t>: </a:t>
            </a:r>
          </a:p>
          <a:p>
            <a:r>
              <a:rPr lang="ru-RU" sz="900" b="1" dirty="0" smtClean="0"/>
              <a:t>I</a:t>
            </a:r>
            <a:r>
              <a:rPr lang="ru-RU" sz="900" b="1" dirty="0"/>
              <a:t>) Општа документација:</a:t>
            </a:r>
          </a:p>
          <a:p>
            <a:r>
              <a:rPr lang="ru-RU" sz="900" dirty="0"/>
              <a:t>-Програма за аранжман;</a:t>
            </a:r>
          </a:p>
          <a:p>
            <a:r>
              <a:rPr lang="ru-RU" sz="900" dirty="0"/>
              <a:t>-Лиценца А, или доказ (лиценца) за вршење дејност туроператор;</a:t>
            </a:r>
          </a:p>
          <a:p>
            <a:r>
              <a:rPr lang="ru-RU" sz="900" dirty="0"/>
              <a:t>-Договор за закуп со сместувачкиот капацитет и решение за категоризација на сместувачкиот капацитет;</a:t>
            </a:r>
          </a:p>
          <a:p>
            <a:r>
              <a:rPr lang="ru-RU" sz="900" dirty="0"/>
              <a:t>-Руминг листа заверена од сместувачкиот капацитет;</a:t>
            </a:r>
          </a:p>
          <a:p>
            <a:r>
              <a:rPr lang="ru-RU" sz="900" dirty="0"/>
              <a:t>-Доставена фактура и платена фактура за сместувачкиот капацитет и</a:t>
            </a:r>
          </a:p>
          <a:p>
            <a:r>
              <a:rPr lang="ru-RU" sz="900" dirty="0"/>
              <a:t>-Извод од банка за девизен прилив за странскиот туроператор по извршената уплата.</a:t>
            </a:r>
          </a:p>
          <a:p>
            <a:r>
              <a:rPr lang="ru-RU" sz="900" b="1" dirty="0" smtClean="0"/>
              <a:t>II</a:t>
            </a:r>
            <a:r>
              <a:rPr lang="ru-RU" sz="900" b="1" dirty="0"/>
              <a:t>) Поединечна документација:</a:t>
            </a:r>
          </a:p>
          <a:p>
            <a:r>
              <a:rPr lang="ru-RU" sz="900" dirty="0"/>
              <a:t>-копија од патен налог за автобуски превоз, копија од фактура на превозникот со видливи податоци за местото на поаѓање и пристигнување на групата и датата на извршениот превоз;</a:t>
            </a:r>
          </a:p>
          <a:p>
            <a:r>
              <a:rPr lang="ru-RU" sz="900" dirty="0"/>
              <a:t>-доказ за платена фактура за реализираниот превоз (копија од вирман или извод) и</a:t>
            </a:r>
          </a:p>
          <a:p>
            <a:r>
              <a:rPr lang="ru-RU" sz="900" dirty="0"/>
              <a:t>-интербус листа со видливи податоци за странските туристи и граничните премини.</a:t>
            </a:r>
          </a:p>
          <a:p>
            <a:endParaRPr lang="ru-RU" sz="900" dirty="0"/>
          </a:p>
          <a:p>
            <a:r>
              <a:rPr lang="ru-RU" sz="900" dirty="0"/>
              <a:t>_______________________________               ___________________________________________</a:t>
            </a:r>
          </a:p>
          <a:p>
            <a:r>
              <a:rPr lang="ru-RU" sz="900" b="1" dirty="0"/>
              <a:t>МЕСТО И ДАТА НА ПОДНЕСУВАЊЕ	    </a:t>
            </a:r>
            <a:r>
              <a:rPr lang="en-GB" sz="900" b="1" dirty="0" smtClean="0"/>
              <a:t>        </a:t>
            </a:r>
            <a:r>
              <a:rPr lang="ru-RU" sz="900" b="1" dirty="0" smtClean="0"/>
              <a:t> </a:t>
            </a:r>
            <a:r>
              <a:rPr lang="ru-RU" sz="900" b="1" dirty="0"/>
              <a:t>ПЕЧАТ И ПОТПИС НА БАРАТЕЛОТ НА БАРАЊЕТО</a:t>
            </a:r>
            <a:endParaRPr lang="mk-MK" sz="900" b="1" dirty="0"/>
          </a:p>
        </p:txBody>
      </p:sp>
      <p:pic>
        <p:nvPicPr>
          <p:cNvPr id="24" name="Picture 23">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28631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086"/>
            <a:ext cx="3993529" cy="369332"/>
          </a:xfrm>
          <a:prstGeom prst="rect">
            <a:avLst/>
          </a:prstGeom>
          <a:noFill/>
        </p:spPr>
        <p:txBody>
          <a:bodyPr wrap="none" rtlCol="0">
            <a:spAutoFit/>
          </a:bodyPr>
          <a:lstStyle/>
          <a:p>
            <a:r>
              <a:rPr lang="ru-RU" b="1" dirty="0"/>
              <a:t>2. Лиценца за туроператорска дејност</a:t>
            </a:r>
            <a:endParaRPr lang="mk-MK" b="1" dirty="0"/>
          </a:p>
        </p:txBody>
      </p:sp>
      <p:sp>
        <p:nvSpPr>
          <p:cNvPr id="2" name="Rectangle 1"/>
          <p:cNvSpPr/>
          <p:nvPr/>
        </p:nvSpPr>
        <p:spPr>
          <a:xfrm>
            <a:off x="335493" y="1113809"/>
            <a:ext cx="5521610" cy="4247317"/>
          </a:xfrm>
          <a:prstGeom prst="rect">
            <a:avLst/>
          </a:prstGeom>
        </p:spPr>
        <p:txBody>
          <a:bodyPr wrap="square">
            <a:spAutoFit/>
          </a:bodyPr>
          <a:lstStyle/>
          <a:p>
            <a:r>
              <a:rPr lang="ru-RU" b="1" dirty="0"/>
              <a:t>ЛИЦЕНЦА ЗА ТУРОПЕРАТОРСКА ДЕЈНОСТ</a:t>
            </a:r>
          </a:p>
          <a:p>
            <a:endParaRPr lang="ru-RU" dirty="0"/>
          </a:p>
          <a:p>
            <a:endParaRPr lang="ru-RU" dirty="0"/>
          </a:p>
          <a:p>
            <a:endParaRPr lang="ru-RU" dirty="0"/>
          </a:p>
          <a:p>
            <a:pPr algn="just"/>
            <a:r>
              <a:rPr lang="ru-RU" dirty="0" smtClean="0"/>
              <a:t>1.</a:t>
            </a:r>
            <a:r>
              <a:rPr lang="en-GB" dirty="0" smtClean="0"/>
              <a:t> </a:t>
            </a:r>
            <a:r>
              <a:rPr lang="ru-RU" dirty="0" smtClean="0"/>
              <a:t>Лиценца </a:t>
            </a:r>
            <a:r>
              <a:rPr lang="ru-RU" dirty="0"/>
              <a:t>А- согласно законодавството на Република </a:t>
            </a:r>
            <a:r>
              <a:rPr lang="ru-RU" dirty="0" smtClean="0"/>
              <a:t>Македонија</a:t>
            </a:r>
            <a:r>
              <a:rPr lang="en-GB" dirty="0" smtClean="0"/>
              <a:t>.</a:t>
            </a:r>
            <a:endParaRPr lang="ru-RU" dirty="0"/>
          </a:p>
          <a:p>
            <a:pPr algn="just"/>
            <a:endParaRPr lang="ru-RU" dirty="0"/>
          </a:p>
          <a:p>
            <a:pPr algn="just"/>
            <a:endParaRPr lang="ru-RU" dirty="0"/>
          </a:p>
          <a:p>
            <a:pPr algn="just"/>
            <a:endParaRPr lang="ru-RU" dirty="0"/>
          </a:p>
          <a:p>
            <a:pPr algn="just"/>
            <a:r>
              <a:rPr lang="ru-RU" dirty="0" smtClean="0"/>
              <a:t>2.</a:t>
            </a:r>
            <a:r>
              <a:rPr lang="en-GB" dirty="0" smtClean="0"/>
              <a:t> </a:t>
            </a:r>
            <a:r>
              <a:rPr lang="ru-RU" dirty="0" smtClean="0"/>
              <a:t>Согласно </a:t>
            </a:r>
            <a:r>
              <a:rPr lang="ru-RU" dirty="0"/>
              <a:t>законодавството во останатите земји, потребно е да се достави документ со шифра на дејност </a:t>
            </a:r>
            <a:r>
              <a:rPr lang="ru-RU" dirty="0" smtClean="0"/>
              <a:t>79.12</a:t>
            </a:r>
            <a:r>
              <a:rPr lang="ru-RU" dirty="0"/>
              <a:t>, односно документ со јасно видлив податок дека апликантот е туроператор (организатор на пакет аранжман).</a:t>
            </a:r>
          </a:p>
          <a:p>
            <a:pPr algn="just"/>
            <a:endParaRPr lang="ru-RU" dirty="0"/>
          </a:p>
        </p:txBody>
      </p:sp>
      <p:pic>
        <p:nvPicPr>
          <p:cNvPr id="9" name="Picture 8">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75397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3036537" cy="369332"/>
          </a:xfrm>
          <a:prstGeom prst="rect">
            <a:avLst/>
          </a:prstGeom>
          <a:noFill/>
        </p:spPr>
        <p:txBody>
          <a:bodyPr wrap="none" rtlCol="0">
            <a:spAutoFit/>
          </a:bodyPr>
          <a:lstStyle/>
          <a:p>
            <a:r>
              <a:rPr lang="ru-RU" b="1" dirty="0"/>
              <a:t>3. Програма за </a:t>
            </a:r>
            <a:r>
              <a:rPr lang="ru-RU" b="1" dirty="0" smtClean="0"/>
              <a:t>аранжманот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2" y="1113809"/>
            <a:ext cx="9615815" cy="2862322"/>
          </a:xfrm>
          <a:prstGeom prst="rect">
            <a:avLst/>
          </a:prstGeom>
        </p:spPr>
        <p:txBody>
          <a:bodyPr wrap="square">
            <a:spAutoFit/>
          </a:bodyPr>
          <a:lstStyle/>
          <a:p>
            <a:r>
              <a:rPr lang="mk-MK" b="1" dirty="0"/>
              <a:t>ПРОГРАМА НА ПАКЕТ АРАНЖМАНОТ</a:t>
            </a:r>
          </a:p>
          <a:p>
            <a:r>
              <a:rPr lang="mk-MK" dirty="0"/>
              <a:t> </a:t>
            </a:r>
          </a:p>
          <a:p>
            <a:r>
              <a:rPr lang="mk-MK" dirty="0"/>
              <a:t>(ЛОГО НА ОРГАНИЗАТОРОТ НА ПАКЕТ АРАНЖМАНОТ)</a:t>
            </a:r>
          </a:p>
          <a:p>
            <a:r>
              <a:rPr lang="mk-MK" dirty="0"/>
              <a:t>  </a:t>
            </a:r>
          </a:p>
          <a:p>
            <a:pPr marL="285750" indent="-285750">
              <a:buFont typeface="Arial" panose="020B0604020202020204" pitchFamily="34" charset="0"/>
              <a:buChar char="•"/>
            </a:pPr>
            <a:r>
              <a:rPr lang="mk-MK" dirty="0" smtClean="0"/>
              <a:t>Дата </a:t>
            </a:r>
            <a:r>
              <a:rPr lang="mk-MK" dirty="0"/>
              <a:t>и место на поаѓање....податок до </a:t>
            </a:r>
            <a:r>
              <a:rPr lang="mk-MK" dirty="0" smtClean="0"/>
              <a:t>ноќевање</a:t>
            </a:r>
            <a:endParaRPr lang="mk-MK" dirty="0"/>
          </a:p>
          <a:p>
            <a:pPr marL="285750" lvl="0" indent="-285750">
              <a:buFont typeface="Arial" panose="020B0604020202020204" pitchFamily="34" charset="0"/>
              <a:buChar char="•"/>
            </a:pPr>
            <a:r>
              <a:rPr lang="mk-MK" dirty="0"/>
              <a:t>Втор ден (дата) со податок за конкретен аранжман и податок за ноќевање</a:t>
            </a:r>
          </a:p>
          <a:p>
            <a:pPr marL="285750" indent="-285750">
              <a:buFont typeface="Arial" panose="020B0604020202020204" pitchFamily="34" charset="0"/>
              <a:buChar char="•"/>
            </a:pPr>
            <a:r>
              <a:rPr lang="mk-MK" dirty="0" smtClean="0"/>
              <a:t>Трет </a:t>
            </a:r>
            <a:r>
              <a:rPr lang="mk-MK" dirty="0"/>
              <a:t>ден (дата) со податок за конкретен аранжман и податок за ноќевање</a:t>
            </a:r>
          </a:p>
          <a:p>
            <a:pPr marL="285750" indent="-285750">
              <a:buFont typeface="Arial" panose="020B0604020202020204" pitchFamily="34" charset="0"/>
              <a:buChar char="•"/>
            </a:pPr>
            <a:r>
              <a:rPr lang="mk-MK" dirty="0" smtClean="0"/>
              <a:t>Четврт </a:t>
            </a:r>
            <a:r>
              <a:rPr lang="mk-MK" dirty="0"/>
              <a:t>ден (дата) со податок за конкретен аранжман и податок за ноќевање</a:t>
            </a:r>
          </a:p>
          <a:p>
            <a:pPr marL="285750" indent="-285750">
              <a:buFont typeface="Arial" panose="020B0604020202020204" pitchFamily="34" charset="0"/>
              <a:buChar char="•"/>
            </a:pPr>
            <a:r>
              <a:rPr lang="mk-MK" dirty="0" smtClean="0"/>
              <a:t>Податок </a:t>
            </a:r>
            <a:r>
              <a:rPr lang="mk-MK" dirty="0"/>
              <a:t>за заминување на групата/завршеток на програмата</a:t>
            </a:r>
          </a:p>
          <a:p>
            <a:pPr algn="just"/>
            <a:endParaRPr lang="ru-RU" dirty="0"/>
          </a:p>
        </p:txBody>
      </p:sp>
      <p:pic>
        <p:nvPicPr>
          <p:cNvPr id="5" name="Picture 4">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31514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3901646" cy="369332"/>
          </a:xfrm>
          <a:prstGeom prst="rect">
            <a:avLst/>
          </a:prstGeom>
          <a:noFill/>
        </p:spPr>
        <p:txBody>
          <a:bodyPr wrap="none" rtlCol="0">
            <a:spAutoFit/>
          </a:bodyPr>
          <a:lstStyle/>
          <a:p>
            <a:r>
              <a:rPr lang="en-GB" b="1" dirty="0" smtClean="0"/>
              <a:t>4</a:t>
            </a:r>
            <a:r>
              <a:rPr lang="en-GB" b="1" dirty="0"/>
              <a:t>. </a:t>
            </a:r>
            <a:r>
              <a:rPr lang="ru-RU" b="1" dirty="0"/>
              <a:t>Договор со сместувачки капацитет</a:t>
            </a:r>
            <a:endParaRPr lang="mk-MK" b="1" dirty="0"/>
          </a:p>
        </p:txBody>
      </p:sp>
      <p:sp>
        <p:nvSpPr>
          <p:cNvPr id="2" name="Rectangle 1"/>
          <p:cNvSpPr/>
          <p:nvPr/>
        </p:nvSpPr>
        <p:spPr>
          <a:xfrm>
            <a:off x="274367" y="1075907"/>
            <a:ext cx="3157350" cy="4247317"/>
          </a:xfrm>
          <a:prstGeom prst="rect">
            <a:avLst/>
          </a:prstGeom>
        </p:spPr>
        <p:txBody>
          <a:bodyPr wrap="square">
            <a:spAutoFit/>
          </a:bodyPr>
          <a:lstStyle/>
          <a:p>
            <a:r>
              <a:rPr lang="mk-MK" b="1" dirty="0" smtClean="0"/>
              <a:t>ДОГОВОР СО СМЕСТУВАЧКИ КАПАЦИТЕТ</a:t>
            </a:r>
            <a:r>
              <a:rPr lang="en-GB" b="1" dirty="0" smtClean="0"/>
              <a:t>- </a:t>
            </a:r>
            <a:r>
              <a:rPr lang="ru-RU" dirty="0" smtClean="0"/>
              <a:t>склучен </a:t>
            </a:r>
            <a:r>
              <a:rPr lang="ru-RU" dirty="0"/>
              <a:t>пред или за време на престојот со минимум услуга ноќевање со појадок (валиден за периодот на престој на групата)</a:t>
            </a:r>
            <a:endParaRPr lang="mk-MK" b="1" dirty="0"/>
          </a:p>
          <a:p>
            <a:r>
              <a:rPr lang="mk-MK" dirty="0"/>
              <a:t> </a:t>
            </a:r>
          </a:p>
          <a:p>
            <a:r>
              <a:rPr lang="mk-MK" sz="1400" dirty="0"/>
              <a:t>Договорот треба да содржи задолжителен податок за страните (сместувачки капацитет и агенција), податок за видот на договорената услуга (минимум ноќевање со појадок), цена на услугите, период за кој е склучен договорот (валиден за периодот на престој на групата), дата на склучување на договорот.</a:t>
            </a:r>
          </a:p>
          <a:p>
            <a:pPr algn="just"/>
            <a:endParaRPr lang="ru-R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975" y="80351"/>
            <a:ext cx="4915362" cy="62384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881" y="76974"/>
            <a:ext cx="3372687" cy="32945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595" y="3182622"/>
            <a:ext cx="3372687" cy="3136161"/>
          </a:xfrm>
          <a:prstGeom prst="rect">
            <a:avLst/>
          </a:prstGeom>
        </p:spPr>
      </p:pic>
      <p:pic>
        <p:nvPicPr>
          <p:cNvPr id="10" name="Picture 9">
            <a:extLst>
              <a:ext uri="{FF2B5EF4-FFF2-40B4-BE49-F238E27FC236}">
                <a16:creationId xmlns:a16="http://schemas.microsoft.com/office/drawing/2014/main" xmlns="" id="{C0EA0F67-90E7-4F60-950E-4CFEE32A4E4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1231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8506944" cy="369332"/>
          </a:xfrm>
          <a:prstGeom prst="rect">
            <a:avLst/>
          </a:prstGeom>
          <a:noFill/>
        </p:spPr>
        <p:txBody>
          <a:bodyPr wrap="none" rtlCol="0">
            <a:spAutoFit/>
          </a:bodyPr>
          <a:lstStyle/>
          <a:p>
            <a:r>
              <a:rPr lang="ru-RU" b="1" dirty="0"/>
              <a:t>5. Решение за категоризација </a:t>
            </a:r>
            <a:r>
              <a:rPr lang="ru-RU" dirty="0"/>
              <a:t>на хотелот валидно за периодот на престој на групата</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2550869" y="1718458"/>
            <a:ext cx="7090261" cy="2031325"/>
          </a:xfrm>
          <a:prstGeom prst="rect">
            <a:avLst/>
          </a:prstGeom>
        </p:spPr>
        <p:txBody>
          <a:bodyPr wrap="square">
            <a:spAutoFit/>
          </a:bodyPr>
          <a:lstStyle/>
          <a:p>
            <a:pPr algn="just"/>
            <a:r>
              <a:rPr lang="mk-MK" b="1" dirty="0"/>
              <a:t>РЕШЕНИЕ ЗА КАТЕГОРИЗАЦИЈА НА  СМЕСТУВАЧКИ КАПАЦИТЕТ</a:t>
            </a:r>
          </a:p>
          <a:p>
            <a:pPr algn="just"/>
            <a:r>
              <a:rPr lang="mk-MK" dirty="0"/>
              <a:t> </a:t>
            </a:r>
          </a:p>
          <a:p>
            <a:pPr algn="just"/>
            <a:r>
              <a:rPr lang="mk-MK" dirty="0"/>
              <a:t> </a:t>
            </a:r>
          </a:p>
          <a:p>
            <a:pPr algn="just"/>
            <a:r>
              <a:rPr lang="mk-MK" dirty="0"/>
              <a:t>Решение за категоризација на сместувачки капацитет треба да биде издадено од Влада на Република Македонија, Министерство за економија или Општина (во зависност од видот на сместувачкиот капацитет), валидно за периодот на престој на групата.</a:t>
            </a:r>
            <a:endParaRPr lang="ru-RU" dirty="0"/>
          </a:p>
        </p:txBody>
      </p:sp>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15835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4132285" cy="369332"/>
          </a:xfrm>
          <a:prstGeom prst="rect">
            <a:avLst/>
          </a:prstGeom>
          <a:noFill/>
        </p:spPr>
        <p:txBody>
          <a:bodyPr wrap="none" rtlCol="0">
            <a:spAutoFit/>
          </a:bodyPr>
          <a:lstStyle/>
          <a:p>
            <a:r>
              <a:rPr lang="ru-RU" b="1" dirty="0"/>
              <a:t>6. Фактура од сместувачкиот капацитет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1136994"/>
            <a:ext cx="4664875" cy="2031325"/>
          </a:xfrm>
          <a:prstGeom prst="rect">
            <a:avLst/>
          </a:prstGeom>
        </p:spPr>
        <p:txBody>
          <a:bodyPr wrap="square">
            <a:spAutoFit/>
          </a:bodyPr>
          <a:lstStyle/>
          <a:p>
            <a:pPr algn="just"/>
            <a:r>
              <a:rPr lang="ru-RU" b="1" dirty="0" smtClean="0"/>
              <a:t>ФАКТУРА ОД СМЕСТУВАЧКИОТ КАПАЦИТЕТ </a:t>
            </a:r>
            <a:r>
              <a:rPr lang="mk-MK" dirty="0"/>
              <a:t> </a:t>
            </a:r>
          </a:p>
          <a:p>
            <a:pPr algn="just"/>
            <a:r>
              <a:rPr lang="mk-MK" dirty="0"/>
              <a:t> </a:t>
            </a:r>
          </a:p>
          <a:p>
            <a:pPr algn="just"/>
            <a:r>
              <a:rPr lang="ru-RU" dirty="0"/>
              <a:t>Фактурата треба да содржи податок за периодот на користената услуга, видот на користената услуга, количина на користена услуга (со одвоен податок за наплатена туристичка такса).</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871" y="617837"/>
            <a:ext cx="4532162" cy="5268225"/>
          </a:xfrm>
          <a:prstGeom prst="rect">
            <a:avLst/>
          </a:prstGeom>
        </p:spPr>
      </p:pic>
      <p:pic>
        <p:nvPicPr>
          <p:cNvPr id="7" name="Picture 6">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21481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FFFFE5"/>
          </a:fgClr>
          <a:bgClr>
            <a:schemeClr val="bg1"/>
          </a:bgClr>
        </a:patt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6EB747E-F894-4090-A7AB-FCD7AD7CF743}"/>
              </a:ext>
            </a:extLst>
          </p:cNvPr>
          <p:cNvSpPr/>
          <p:nvPr/>
        </p:nvSpPr>
        <p:spPr>
          <a:xfrm>
            <a:off x="0" y="6373504"/>
            <a:ext cx="12192000" cy="48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6" name="TextBox 25">
            <a:extLst>
              <a:ext uri="{FF2B5EF4-FFF2-40B4-BE49-F238E27FC236}">
                <a16:creationId xmlns:a16="http://schemas.microsoft.com/office/drawing/2014/main" xmlns="" id="{B8963B1D-CF23-4590-B656-57C3FE45F595}"/>
              </a:ext>
            </a:extLst>
          </p:cNvPr>
          <p:cNvSpPr txBox="1"/>
          <p:nvPr/>
        </p:nvSpPr>
        <p:spPr>
          <a:xfrm>
            <a:off x="335493" y="6431170"/>
            <a:ext cx="5646802" cy="369332"/>
          </a:xfrm>
          <a:prstGeom prst="rect">
            <a:avLst/>
          </a:prstGeom>
          <a:noFill/>
        </p:spPr>
        <p:txBody>
          <a:bodyPr wrap="none" rtlCol="0">
            <a:spAutoFit/>
          </a:bodyPr>
          <a:lstStyle/>
          <a:p>
            <a:r>
              <a:rPr lang="ru-RU" b="1" dirty="0"/>
              <a:t>7. Руминг листа </a:t>
            </a:r>
            <a:r>
              <a:rPr lang="ru-RU" dirty="0"/>
              <a:t>или спецификација на гости од хотелот</a:t>
            </a:r>
            <a:endParaRPr lang="mk-MK" b="1" dirty="0">
              <a:ln>
                <a:solidFill>
                  <a:schemeClr val="bg1"/>
                </a:solidFill>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335493" y="1136994"/>
            <a:ext cx="4664875" cy="1754326"/>
          </a:xfrm>
          <a:prstGeom prst="rect">
            <a:avLst/>
          </a:prstGeom>
        </p:spPr>
        <p:txBody>
          <a:bodyPr wrap="square">
            <a:spAutoFit/>
          </a:bodyPr>
          <a:lstStyle/>
          <a:p>
            <a:pPr algn="just"/>
            <a:r>
              <a:rPr lang="mk-MK" b="1" dirty="0"/>
              <a:t>РУМИНГ ЛИСТА ИЛИ СПЕЦИФИКАЦИЈА ОД  СМЕСТУВАЧКИ КАПАЦИТЕТ</a:t>
            </a:r>
          </a:p>
          <a:p>
            <a:pPr algn="just"/>
            <a:r>
              <a:rPr lang="mk-MK" b="1" dirty="0" smtClean="0"/>
              <a:t> </a:t>
            </a:r>
            <a:r>
              <a:rPr lang="mk-MK" dirty="0"/>
              <a:t> </a:t>
            </a:r>
          </a:p>
          <a:p>
            <a:pPr algn="just"/>
            <a:r>
              <a:rPr lang="mk-MK" dirty="0"/>
              <a:t>Руминг листата треба да содржи податок за периодот на користената услуга и податоци за туристите (име и презиме).</a:t>
            </a:r>
            <a:endParaRPr lang="ru-R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2996"/>
            <a:ext cx="4294776" cy="6050692"/>
          </a:xfrm>
          <a:prstGeom prst="rect">
            <a:avLst/>
          </a:prstGeom>
        </p:spPr>
      </p:pic>
      <p:pic>
        <p:nvPicPr>
          <p:cNvPr id="8" name="Picture 7">
            <a:extLst>
              <a:ext uri="{FF2B5EF4-FFF2-40B4-BE49-F238E27FC236}">
                <a16:creationId xmlns:a16="http://schemas.microsoft.com/office/drawing/2014/main" xmlns="" id="{C0EA0F67-90E7-4F60-950E-4CFEE32A4E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0949" y="6373504"/>
            <a:ext cx="476867" cy="484496"/>
          </a:xfrm>
          <a:prstGeom prst="rect">
            <a:avLst/>
          </a:prstGeom>
        </p:spPr>
      </p:pic>
    </p:spTree>
    <p:extLst>
      <p:ext uri="{BB962C8B-B14F-4D97-AF65-F5344CB8AC3E}">
        <p14:creationId xmlns:p14="http://schemas.microsoft.com/office/powerpoint/2010/main" val="41378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4239</TotalTime>
  <Words>656</Words>
  <Application>Microsoft Office PowerPoint</Application>
  <PresentationFormat>Widescreen</PresentationFormat>
  <Paragraphs>173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Myriad Pro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Mevludin Sulejmani</cp:lastModifiedBy>
  <cp:revision>156</cp:revision>
  <dcterms:created xsi:type="dcterms:W3CDTF">2018-04-18T07:13:48Z</dcterms:created>
  <dcterms:modified xsi:type="dcterms:W3CDTF">2018-09-14T13:07:36Z</dcterms:modified>
</cp:coreProperties>
</file>