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8" r:id="rId7"/>
    <p:sldId id="277" r:id="rId8"/>
    <p:sldId id="269" r:id="rId9"/>
    <p:sldId id="264" r:id="rId10"/>
    <p:sldId id="267" r:id="rId11"/>
    <p:sldId id="274" r:id="rId12"/>
    <p:sldId id="263" r:id="rId13"/>
    <p:sldId id="260" r:id="rId14"/>
    <p:sldId id="262" r:id="rId15"/>
    <p:sldId id="261" r:id="rId16"/>
    <p:sldId id="278" r:id="rId17"/>
    <p:sldId id="270" r:id="rId18"/>
    <p:sldId id="271" r:id="rId19"/>
    <p:sldId id="272" r:id="rId20"/>
    <p:sldId id="279" r:id="rId21"/>
    <p:sldId id="276" r:id="rId22"/>
    <p:sldId id="273" r:id="rId23"/>
  </p:sldIdLst>
  <p:sldSz cx="12192000" cy="6858000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996633"/>
    <a:srgbClr val="663300"/>
    <a:srgbClr val="FFFF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Домашни туристи</c:v>
                </c:pt>
              </c:strCache>
            </c:strRef>
          </c:tx>
          <c:spPr>
            <a:solidFill>
              <a:schemeClr val="accent1">
                <a:shade val="7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mk-M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302114</c:v>
                </c:pt>
                <c:pt idx="1">
                  <c:v>310336</c:v>
                </c:pt>
                <c:pt idx="2">
                  <c:v>330537</c:v>
                </c:pt>
                <c:pt idx="3">
                  <c:v>346539</c:v>
                </c:pt>
                <c:pt idx="4">
                  <c:v>368247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2-4316-9E73-7074DE4BE8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Странски туристи</c:v>
                </c:pt>
              </c:strCache>
            </c:strRef>
          </c:tx>
          <c:spPr>
            <a:solidFill>
              <a:schemeClr val="accent1">
                <a:tint val="77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mk-M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399680</c:v>
                </c:pt>
                <c:pt idx="1">
                  <c:v>425314</c:v>
                </c:pt>
                <c:pt idx="2">
                  <c:v>485530</c:v>
                </c:pt>
                <c:pt idx="3">
                  <c:v>510484</c:v>
                </c:pt>
                <c:pt idx="4">
                  <c:v>630594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C2-4316-9E73-7074DE4BE8D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27191128"/>
        <c:axId val="527192112"/>
      </c:barChart>
      <c:catAx>
        <c:axId val="52719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mk-MK"/>
          </a:p>
        </c:txPr>
        <c:crossAx val="527192112"/>
        <c:crosses val="autoZero"/>
        <c:auto val="1"/>
        <c:lblAlgn val="ctr"/>
        <c:lblOffset val="100"/>
        <c:noMultiLvlLbl val="0"/>
      </c:catAx>
      <c:valAx>
        <c:axId val="5271921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27191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mk-M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mk-M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dirty="0"/>
              <a:t>Компарација 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mk-MK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Компарација 2017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0D-4167-A61A-DC31FA777B8B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0D-4167-A61A-DC31FA777B8B}"/>
              </c:ext>
            </c:extLst>
          </c:dPt>
          <c:dLbls>
            <c:dLbl>
              <c:idx val="0"/>
              <c:layout>
                <c:manualLayout>
                  <c:x val="3.3966741396240861E-2"/>
                  <c:y val="-4.15879047964444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mk-MK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0D-4167-A61A-DC31FA777B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mk-MK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Буџет на АППТ</c:v>
                </c:pt>
                <c:pt idx="1">
                  <c:v>Девизен прилив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3262957</c:v>
                </c:pt>
                <c:pt idx="1">
                  <c:v>162388804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0D-4167-A61A-DC31FA777B8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mk-M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mk-M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dirty="0"/>
              <a:t>Компарација 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mk-MK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Компарација 2017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5A-4951-8748-AF045839E90E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5A-4951-8748-AF045839E90E}"/>
              </c:ext>
            </c:extLst>
          </c:dPt>
          <c:dLbls>
            <c:dLbl>
              <c:idx val="0"/>
              <c:layout>
                <c:manualLayout>
                  <c:x val="3.9192393918739458E-2"/>
                  <c:y val="-4.15879047964444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>
                        <a:solidFill>
                          <a:srgbClr val="FF0000"/>
                        </a:solidFill>
                      </a:rPr>
                      <a:t>1,5%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mk-MK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5A-4951-8748-AF045839E90E}"/>
                </c:ext>
              </c:extLst>
            </c:dLbl>
            <c:dLbl>
              <c:idx val="1"/>
              <c:layout>
                <c:manualLayout>
                  <c:x val="7.8384787837478907E-3"/>
                  <c:y val="-3.465658733037033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98,5%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5A-4951-8748-AF045839E9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mk-MK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Буџет на АППТ</c:v>
                </c:pt>
                <c:pt idx="1">
                  <c:v>Девизен прилив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2752759</c:v>
                </c:pt>
                <c:pt idx="1">
                  <c:v>180251572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5A-4951-8748-AF045839E90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mk-M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mk-M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/>
              <a:t>Компарација 2017</a:t>
            </a:r>
          </a:p>
        </c:rich>
      </c:tx>
      <c:layout>
        <c:manualLayout>
          <c:xMode val="edge"/>
          <c:yMode val="edge"/>
          <c:x val="0.64503379265091876"/>
          <c:y val="0.398524893057257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mk-MK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Компарација 2017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7EC-4CD4-8244-642FAD6CADB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7EC-4CD4-8244-642FAD6CADB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23E-4AF2-995C-5306DF20A8B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mk-MK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Промоција и поддршка</c:v>
                </c:pt>
                <c:pt idx="1">
                  <c:v>Трошоци за оддржување, кирии, плати</c:v>
                </c:pt>
                <c:pt idx="2">
                  <c:v>Субвенции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459190</c:v>
                </c:pt>
                <c:pt idx="1">
                  <c:v>341591</c:v>
                </c:pt>
                <c:pt idx="2">
                  <c:v>746227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EC-4CD4-8244-642FAD6CADB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079265091863524"/>
          <c:y val="0.47654994803486428"/>
          <c:w val="0.2289990157480315"/>
          <c:h val="0.1223308246139015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mk-MK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mk-M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40EBA-BB2B-432D-9378-66BBBD619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7082F-F8B1-4BA1-B1DB-D0A39FCA3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B9F31-F5C1-47CC-AB8F-35190F20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32B2-2DD8-4160-AA5C-D33FBBC03111}" type="datetimeFigureOut">
              <a:rPr lang="mk-MK" smtClean="0"/>
              <a:t>04.5.2018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1523D-9640-45F5-9272-F23AEBEB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E7F40-4D2C-4A3A-89F5-2BE6AD622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BC64-4597-4E59-88E9-E51A506E79E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522747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5AC0A-5731-4B00-A95B-631E85383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483B48-F554-462E-8F22-C932BC6CE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CCD3D-7419-4A49-BD21-EB1EC9377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32B2-2DD8-4160-AA5C-D33FBBC03111}" type="datetimeFigureOut">
              <a:rPr lang="mk-MK" smtClean="0"/>
              <a:t>04.5.2018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4D57-CDC7-45AA-9D29-425633755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8298E-B05A-4483-B69E-580B64D82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BC64-4597-4E59-88E9-E51A506E79E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86844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CB1C9A-6F23-4816-962F-31CC3666ED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20996F-F4A2-4E1E-AD0C-4081B7D70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FB6B0-BF10-457C-AC21-B2ECD7971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32B2-2DD8-4160-AA5C-D33FBBC03111}" type="datetimeFigureOut">
              <a:rPr lang="mk-MK" smtClean="0"/>
              <a:t>04.5.2018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C9A27-003A-4A02-AB57-497D8371D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4B69B-DBEB-4673-A14C-21B2C154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BC64-4597-4E59-88E9-E51A506E79E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65883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C6377-E1F0-41E4-82CE-AE40CC70A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BBB8B-D24E-4267-890E-2F9B902BF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FBF58-AD5A-4DF7-8AA6-3EF0BEBA8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32B2-2DD8-4160-AA5C-D33FBBC03111}" type="datetimeFigureOut">
              <a:rPr lang="mk-MK" smtClean="0"/>
              <a:t>04.5.2018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43F48-5B9E-4F0E-93FB-5FB3C0D5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62021-4257-4BD0-A3AE-27481F11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BC64-4597-4E59-88E9-E51A506E79E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48195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766E-D961-4EEA-AD54-6C9CA1E56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4A9EC-54D7-4AC6-8DD1-C1C6F085A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F83DF-7E0A-4AE3-84BC-2FFC2F53E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32B2-2DD8-4160-AA5C-D33FBBC03111}" type="datetimeFigureOut">
              <a:rPr lang="mk-MK" smtClean="0"/>
              <a:t>04.5.2018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93D4D-9C50-4E22-88E8-74B0158EE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FCB25-DEF3-4840-81CD-8194ACFAC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BC64-4597-4E59-88E9-E51A506E79E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090100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4E05-D524-4232-81A6-29AD0886B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B7ABC-7847-459D-AEA8-C24179DDC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F100C-A670-4BAA-AA24-E1846B38E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C4955-7864-4615-B866-5BAEAAC9E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32B2-2DD8-4160-AA5C-D33FBBC03111}" type="datetimeFigureOut">
              <a:rPr lang="mk-MK" smtClean="0"/>
              <a:t>04.5.2018</a:t>
            </a:fld>
            <a:endParaRPr lang="mk-M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65193-6E6F-4446-A0CD-00060EF8A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8CFDF-0CF4-427E-BC39-C5EE4BB3F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BC64-4597-4E59-88E9-E51A506E79E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04704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FAB96-B648-403B-A1B3-524EE57D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ACAF1-08A6-4F80-A2E3-8F12CF19E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EE5AF-423C-4AC5-9700-08E6B3061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AD575E-47B1-49CB-8EFD-F1C5C565C0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A624E7-7BEA-447F-AA2F-D128FA7E47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92ADDA-B50C-41F5-9C3F-81F1E79B7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32B2-2DD8-4160-AA5C-D33FBBC03111}" type="datetimeFigureOut">
              <a:rPr lang="mk-MK" smtClean="0"/>
              <a:t>04.5.2018</a:t>
            </a:fld>
            <a:endParaRPr lang="mk-M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2555A2-1ACD-4DCC-87EC-102AAD3B6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5012DD-706B-4C5D-B4C4-777E334C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BC64-4597-4E59-88E9-E51A506E79E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80031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0A35E-71C5-419E-9197-A8905CFE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6881A-2A8A-444B-88F5-A22F579F8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32B2-2DD8-4160-AA5C-D33FBBC03111}" type="datetimeFigureOut">
              <a:rPr lang="mk-MK" smtClean="0"/>
              <a:t>04.5.2018</a:t>
            </a:fld>
            <a:endParaRPr lang="mk-M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46CA2-324E-413F-A146-0A1C8048E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2B4044-C6BB-4ADB-9BDC-3B58F6E7C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BC64-4597-4E59-88E9-E51A506E79E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92967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DB8B86-67DF-4C60-9E16-631EBED4B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32B2-2DD8-4160-AA5C-D33FBBC03111}" type="datetimeFigureOut">
              <a:rPr lang="mk-MK" smtClean="0"/>
              <a:t>04.5.2018</a:t>
            </a:fld>
            <a:endParaRPr lang="mk-M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CA0C1-0814-4460-9EF6-8F3ACB9C4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1B9FB-7D5A-4942-82D7-439AA4A5C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BC64-4597-4E59-88E9-E51A506E79E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34414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595C1-28FF-4CA9-A899-7D402C24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1A688-4954-4021-A39A-742987C2B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6FE09-6337-4B27-AD8D-518AEF340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AB01A-235A-4FBD-AA59-924B8E536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32B2-2DD8-4160-AA5C-D33FBBC03111}" type="datetimeFigureOut">
              <a:rPr lang="mk-MK" smtClean="0"/>
              <a:t>04.5.2018</a:t>
            </a:fld>
            <a:endParaRPr lang="mk-M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79D90-9BAD-45E2-8D7F-2B606ABA1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C8DC3-57F0-4362-8BDA-E9264A34E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BC64-4597-4E59-88E9-E51A506E79E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58707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8DCD-4A3D-4F07-9E25-CFEAD65C8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279C68-31AD-4FAC-9A92-5C7CB5928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k-M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421D6-AB51-4C28-BD7D-EDAB66502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3B6C3-88BD-4782-9763-BE9B90A35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32B2-2DD8-4160-AA5C-D33FBBC03111}" type="datetimeFigureOut">
              <a:rPr lang="mk-MK" smtClean="0"/>
              <a:t>04.5.2018</a:t>
            </a:fld>
            <a:endParaRPr lang="mk-M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6427C-94E1-4A00-A5B4-C8E80518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DD88B-0D82-4886-93FE-B8393AA86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BC64-4597-4E59-88E9-E51A506E79E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65866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B512DD-30A2-44B7-89A2-57041921B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D561B-2684-40A8-B2DB-77F2B6FFF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94621-6026-48E5-9343-DAA6E0AED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F32B2-2DD8-4160-AA5C-D33FBBC03111}" type="datetimeFigureOut">
              <a:rPr lang="mk-MK" smtClean="0"/>
              <a:t>04.5.2018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91A0-B193-4376-ADE4-98AB878E6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BFDE1-D884-4DA7-AD48-1A22BE4B9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CBC64-4597-4E59-88E9-E51A506E79E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34317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20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png"/><Relationship Id="rId3" Type="http://schemas.openxmlformats.org/officeDocument/2006/relationships/image" Target="../media/image54.jpeg"/><Relationship Id="rId7" Type="http://schemas.openxmlformats.org/officeDocument/2006/relationships/image" Target="../media/image58.JP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20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gif"/><Relationship Id="rId5" Type="http://schemas.openxmlformats.org/officeDocument/2006/relationships/image" Target="../media/image56.jpe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jpeg"/><Relationship Id="rId1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jpeg"/><Relationship Id="rId17" Type="http://schemas.openxmlformats.org/officeDocument/2006/relationships/image" Target="../media/image83.png"/><Relationship Id="rId2" Type="http://schemas.openxmlformats.org/officeDocument/2006/relationships/image" Target="../media/image20.png"/><Relationship Id="rId16" Type="http://schemas.openxmlformats.org/officeDocument/2006/relationships/image" Target="../media/image82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hyperlink" Target="http://www.macedonia-timeless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5B3268-E1E5-43EC-BE39-1EFE3AAB39C1}"/>
              </a:ext>
            </a:extLst>
          </p:cNvPr>
          <p:cNvSpPr txBox="1"/>
          <p:nvPr/>
        </p:nvSpPr>
        <p:spPr>
          <a:xfrm>
            <a:off x="897668" y="4940490"/>
            <a:ext cx="1035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…………………………………………………………………………………………………………………………………………………………………………</a:t>
            </a:r>
            <a:endParaRPr lang="mk-MK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4D7F66-B64B-4500-BBB3-9B7A5A5911B1}"/>
              </a:ext>
            </a:extLst>
          </p:cNvPr>
          <p:cNvSpPr txBox="1"/>
          <p:nvPr/>
        </p:nvSpPr>
        <p:spPr>
          <a:xfrm>
            <a:off x="931790" y="5132403"/>
            <a:ext cx="5468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000" dirty="0">
                <a:solidFill>
                  <a:schemeClr val="accent1">
                    <a:lumMod val="75000"/>
                  </a:schemeClr>
                </a:solidFill>
              </a:rPr>
              <a:t>Агенција за промоција и поддршка на туризмот </a:t>
            </a:r>
          </a:p>
          <a:p>
            <a:r>
              <a:rPr lang="mk-MK" sz="2000" dirty="0">
                <a:solidFill>
                  <a:schemeClr val="accent1">
                    <a:lumMod val="75000"/>
                  </a:schemeClr>
                </a:solidFill>
              </a:rPr>
              <a:t>во Република Македонија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4C8AFF-3521-4029-9C3F-FB3B97B0CD97}"/>
              </a:ext>
            </a:extLst>
          </p:cNvPr>
          <p:cNvSpPr txBox="1"/>
          <p:nvPr/>
        </p:nvSpPr>
        <p:spPr>
          <a:xfrm>
            <a:off x="931790" y="4553470"/>
            <a:ext cx="1524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4000" dirty="0">
                <a:solidFill>
                  <a:schemeClr val="accent1">
                    <a:lumMod val="50000"/>
                  </a:schemeClr>
                </a:solidFill>
              </a:rPr>
              <a:t>За нас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EBA4A7-95EC-4419-814C-EE06D7CC6187}"/>
              </a:ext>
            </a:extLst>
          </p:cNvPr>
          <p:cNvSpPr/>
          <p:nvPr/>
        </p:nvSpPr>
        <p:spPr>
          <a:xfrm>
            <a:off x="0" y="6373504"/>
            <a:ext cx="12192000" cy="484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8A51A5-FECC-474B-8447-B88944FDF1AC}"/>
              </a:ext>
            </a:extLst>
          </p:cNvPr>
          <p:cNvSpPr/>
          <p:nvPr/>
        </p:nvSpPr>
        <p:spPr>
          <a:xfrm>
            <a:off x="0" y="0"/>
            <a:ext cx="12192000" cy="484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575BB82-B913-423F-A399-A5F8865DB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739" y="1542470"/>
            <a:ext cx="1977102" cy="200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14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B38E3B-FFE9-4AA9-A13B-21888D845768}"/>
              </a:ext>
            </a:extLst>
          </p:cNvPr>
          <p:cNvSpPr/>
          <p:nvPr/>
        </p:nvSpPr>
        <p:spPr>
          <a:xfrm>
            <a:off x="0" y="6373504"/>
            <a:ext cx="12192000" cy="484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A4BFB-FD05-4DEB-868D-A89B966DBDA3}"/>
              </a:ext>
            </a:extLst>
          </p:cNvPr>
          <p:cNvSpPr txBox="1"/>
          <p:nvPr/>
        </p:nvSpPr>
        <p:spPr>
          <a:xfrm>
            <a:off x="335493" y="6431086"/>
            <a:ext cx="404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 промоција – наши публикации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2624F8-C85B-4AEC-9F17-E2FD0B32E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918"/>
            <a:ext cx="7206018" cy="634458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DAC1403-4E86-4067-B080-A82416EADB24}"/>
              </a:ext>
            </a:extLst>
          </p:cNvPr>
          <p:cNvSpPr/>
          <p:nvPr/>
        </p:nvSpPr>
        <p:spPr>
          <a:xfrm>
            <a:off x="0" y="1"/>
            <a:ext cx="12192000" cy="484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15C7F6-D6DC-4193-BE10-76AAC896BCB2}"/>
              </a:ext>
            </a:extLst>
          </p:cNvPr>
          <p:cNvSpPr txBox="1"/>
          <p:nvPr/>
        </p:nvSpPr>
        <p:spPr>
          <a:xfrm>
            <a:off x="335493" y="57583"/>
            <a:ext cx="711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mk-MK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Сетила</a:t>
            </a:r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mk-MK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mk-MK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Издание 201</a:t>
            </a:r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mk-MK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период на реиздавање 2015- </a:t>
            </a:r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mk-MK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година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2FB235-32D0-4E84-8142-ECE27BAA02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526" y="951183"/>
            <a:ext cx="2317411" cy="23610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4088C3-6A3A-4E47-A72F-477D40016B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7824" y="951183"/>
            <a:ext cx="2323104" cy="2361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888F61-C7D9-4686-97A7-28CD5E752B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815" y="951183"/>
            <a:ext cx="2317411" cy="23610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E88684E-55B8-45A4-82F7-544FEA6BBA2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526" y="3518455"/>
            <a:ext cx="2317412" cy="236106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FFAA35-8E35-4373-BB6E-7C336161FEB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7824" y="3518454"/>
            <a:ext cx="2317412" cy="236106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622BF1B-3142-4091-A92B-C4DF3E64A5E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5122" y="3545752"/>
            <a:ext cx="2330697" cy="236106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6B68E10-1B2F-4E8B-8FB3-D99C66D43B13}"/>
              </a:ext>
            </a:extLst>
          </p:cNvPr>
          <p:cNvSpPr txBox="1"/>
          <p:nvPr/>
        </p:nvSpPr>
        <p:spPr>
          <a:xfrm>
            <a:off x="564561" y="954559"/>
            <a:ext cx="3860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Прво поопширно издание на кое се користеа 6те сетила како комуникациска алатка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987D24-6CCC-405C-A4CF-1830D971750C}"/>
              </a:ext>
            </a:extLst>
          </p:cNvPr>
          <p:cNvSpPr txBox="1"/>
          <p:nvPr/>
        </p:nvSpPr>
        <p:spPr>
          <a:xfrm>
            <a:off x="312530" y="2137456"/>
            <a:ext cx="40454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400" b="1" dirty="0">
                <a:solidFill>
                  <a:schemeClr val="accent5">
                    <a:lumMod val="50000"/>
                  </a:schemeClr>
                </a:solidFill>
              </a:rPr>
              <a:t>Допир – Археологија, Историја и Култура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400" b="1" dirty="0">
                <a:solidFill>
                  <a:schemeClr val="accent5">
                    <a:lumMod val="50000"/>
                  </a:schemeClr>
                </a:solidFill>
              </a:rPr>
              <a:t>Вкус – Вино и Храна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400" b="1" dirty="0">
                <a:solidFill>
                  <a:schemeClr val="accent5">
                    <a:lumMod val="50000"/>
                  </a:schemeClr>
                </a:solidFill>
              </a:rPr>
              <a:t>Вид – Природа и Авантура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400" b="1" dirty="0">
                <a:solidFill>
                  <a:schemeClr val="accent5">
                    <a:lumMod val="50000"/>
                  </a:schemeClr>
                </a:solidFill>
              </a:rPr>
              <a:t>Мирис – Рурални убавини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400" b="1" dirty="0">
                <a:solidFill>
                  <a:schemeClr val="accent5">
                    <a:lumMod val="50000"/>
                  </a:schemeClr>
                </a:solidFill>
              </a:rPr>
              <a:t>Звук – Традиција и Настани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400" b="1" dirty="0">
                <a:solidFill>
                  <a:schemeClr val="accent5">
                    <a:lumMod val="50000"/>
                  </a:schemeClr>
                </a:solidFill>
              </a:rPr>
              <a:t>Инстинкт – Лов и Риболов</a:t>
            </a:r>
          </a:p>
          <a:p>
            <a:endParaRPr lang="mk-MK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ECBF45-55B2-4997-9B49-16F4E769D5E1}"/>
              </a:ext>
            </a:extLst>
          </p:cNvPr>
          <p:cNvSpPr txBox="1"/>
          <p:nvPr/>
        </p:nvSpPr>
        <p:spPr>
          <a:xfrm>
            <a:off x="560503" y="3717420"/>
            <a:ext cx="2635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јазици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BB77A6D-0A4B-4637-8131-70028072ADF9}"/>
              </a:ext>
            </a:extLst>
          </p:cNvPr>
          <p:cNvSpPr txBox="1"/>
          <p:nvPr/>
        </p:nvSpPr>
        <p:spPr>
          <a:xfrm>
            <a:off x="287284" y="4005650"/>
            <a:ext cx="40454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400" b="1" dirty="0">
                <a:solidFill>
                  <a:schemeClr val="accent5">
                    <a:lumMod val="50000"/>
                  </a:schemeClr>
                </a:solidFill>
              </a:rPr>
              <a:t>Англиски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400" b="1" dirty="0">
                <a:solidFill>
                  <a:schemeClr val="accent5">
                    <a:lumMod val="50000"/>
                  </a:schemeClr>
                </a:solidFill>
              </a:rPr>
              <a:t>Германски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400" b="1" dirty="0">
                <a:solidFill>
                  <a:schemeClr val="accent5">
                    <a:lumMod val="50000"/>
                  </a:schemeClr>
                </a:solidFill>
              </a:rPr>
              <a:t>Турски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400" b="1" dirty="0">
                <a:solidFill>
                  <a:schemeClr val="accent5">
                    <a:lumMod val="50000"/>
                  </a:schemeClr>
                </a:solidFill>
              </a:rPr>
              <a:t>Француски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400" b="1" dirty="0">
                <a:solidFill>
                  <a:schemeClr val="accent5">
                    <a:lumMod val="50000"/>
                  </a:schemeClr>
                </a:solidFill>
              </a:rPr>
              <a:t>Италијански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400" b="1" dirty="0">
                <a:solidFill>
                  <a:schemeClr val="accent5">
                    <a:lumMod val="50000"/>
                  </a:schemeClr>
                </a:solidFill>
              </a:rPr>
              <a:t>Бугарски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400" b="1" dirty="0">
                <a:solidFill>
                  <a:schemeClr val="accent5">
                    <a:lumMod val="50000"/>
                  </a:schemeClr>
                </a:solidFill>
              </a:rPr>
              <a:t>Српски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400" b="1" dirty="0">
                <a:solidFill>
                  <a:schemeClr val="accent5">
                    <a:lumMod val="50000"/>
                  </a:schemeClr>
                </a:solidFill>
              </a:rPr>
              <a:t>Руски</a:t>
            </a:r>
          </a:p>
          <a:p>
            <a:endParaRPr lang="mk-MK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9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B38E3B-FFE9-4AA9-A13B-21888D845768}"/>
              </a:ext>
            </a:extLst>
          </p:cNvPr>
          <p:cNvSpPr/>
          <p:nvPr/>
        </p:nvSpPr>
        <p:spPr>
          <a:xfrm>
            <a:off x="0" y="6373504"/>
            <a:ext cx="12192000" cy="484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2624F8-C85B-4AEC-9F17-E2FD0B32E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918"/>
            <a:ext cx="7206018" cy="634458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DAC1403-4E86-4067-B080-A82416EADB24}"/>
              </a:ext>
            </a:extLst>
          </p:cNvPr>
          <p:cNvSpPr/>
          <p:nvPr/>
        </p:nvSpPr>
        <p:spPr>
          <a:xfrm>
            <a:off x="0" y="1"/>
            <a:ext cx="12192000" cy="484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7CDEF5-E954-4A6B-820E-1F05F5C3AE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439" y="1190899"/>
            <a:ext cx="5456158" cy="38489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D43EF8-CABA-43F7-AC3F-1E7A447A95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03" y="1190899"/>
            <a:ext cx="1887201" cy="26783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6F3856-D8DF-4565-A99F-7685B4035B65}"/>
              </a:ext>
            </a:extLst>
          </p:cNvPr>
          <p:cNvSpPr txBox="1"/>
          <p:nvPr/>
        </p:nvSpPr>
        <p:spPr>
          <a:xfrm>
            <a:off x="417403" y="6402420"/>
            <a:ext cx="6171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 промоција – планирани публикации во 2018 година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CA75AF9-5F92-4CA4-902D-4C5315F237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222" y="1190899"/>
            <a:ext cx="2756599" cy="38489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1ACBFF-8A36-4C23-8996-D2A2ED856D92}"/>
              </a:ext>
            </a:extLst>
          </p:cNvPr>
          <p:cNvSpPr txBox="1"/>
          <p:nvPr/>
        </p:nvSpPr>
        <p:spPr>
          <a:xfrm>
            <a:off x="417403" y="4057233"/>
            <a:ext cx="18872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7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Македонски туристички пасош </a:t>
            </a:r>
          </a:p>
          <a:p>
            <a:r>
              <a:rPr lang="mk-MK" sz="1400" b="1" dirty="0">
                <a:solidFill>
                  <a:schemeClr val="accent1">
                    <a:lumMod val="75000"/>
                  </a:schemeClr>
                </a:solidFill>
              </a:rPr>
              <a:t>Брошура и мобилна апликација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5C1370-CE8F-46AC-909B-695C916D20F8}"/>
              </a:ext>
            </a:extLst>
          </p:cNvPr>
          <p:cNvSpPr txBox="1"/>
          <p:nvPr/>
        </p:nvSpPr>
        <p:spPr>
          <a:xfrm>
            <a:off x="2874407" y="5103673"/>
            <a:ext cx="2815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7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Брошура за храната и виното во Македонија</a:t>
            </a:r>
          </a:p>
          <a:p>
            <a:r>
              <a:rPr lang="mk-MK" sz="1400" b="1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Story telling” </a:t>
            </a:r>
            <a:r>
              <a:rPr lang="mk-MK" sz="1400" b="1" dirty="0">
                <a:solidFill>
                  <a:schemeClr val="accent1">
                    <a:lumMod val="75000"/>
                  </a:schemeClr>
                </a:solidFill>
              </a:rPr>
              <a:t>брошура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AAFD35-9D7F-45E9-BEB4-3F6B7B0474F3}"/>
              </a:ext>
            </a:extLst>
          </p:cNvPr>
          <p:cNvSpPr txBox="1"/>
          <p:nvPr/>
        </p:nvSpPr>
        <p:spPr>
          <a:xfrm>
            <a:off x="6231103" y="5103673"/>
            <a:ext cx="571705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7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Генерална брошура за туризмот во Република Македонија</a:t>
            </a:r>
          </a:p>
        </p:txBody>
      </p:sp>
    </p:spTree>
    <p:extLst>
      <p:ext uri="{BB962C8B-B14F-4D97-AF65-F5344CB8AC3E}">
        <p14:creationId xmlns:p14="http://schemas.microsoft.com/office/powerpoint/2010/main" val="344508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B38E3B-FFE9-4AA9-A13B-21888D845768}"/>
              </a:ext>
            </a:extLst>
          </p:cNvPr>
          <p:cNvSpPr/>
          <p:nvPr/>
        </p:nvSpPr>
        <p:spPr>
          <a:xfrm>
            <a:off x="0" y="6373504"/>
            <a:ext cx="12192000" cy="484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A4BFB-FD05-4DEB-868D-A89B966DBDA3}"/>
              </a:ext>
            </a:extLst>
          </p:cNvPr>
          <p:cNvSpPr txBox="1"/>
          <p:nvPr/>
        </p:nvSpPr>
        <p:spPr>
          <a:xfrm>
            <a:off x="335493" y="6431086"/>
            <a:ext cx="4737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 промоција – Веб, социјални медиуми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326953-D527-446B-895F-640EC02792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918"/>
            <a:ext cx="7206018" cy="63445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4BAF69-EA77-4D79-BEE3-F7C3907870EB}"/>
              </a:ext>
            </a:extLst>
          </p:cNvPr>
          <p:cNvSpPr txBox="1"/>
          <p:nvPr/>
        </p:nvSpPr>
        <p:spPr>
          <a:xfrm>
            <a:off x="2334876" y="830744"/>
            <a:ext cx="3114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www.macedonia–timeless.com</a:t>
            </a:r>
            <a:endParaRPr lang="mk-MK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mk-MK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4C38B9-76E9-4C98-B33B-57D9AB1614A1}"/>
              </a:ext>
            </a:extLst>
          </p:cNvPr>
          <p:cNvSpPr txBox="1"/>
          <p:nvPr/>
        </p:nvSpPr>
        <p:spPr>
          <a:xfrm>
            <a:off x="6024617" y="851462"/>
            <a:ext cx="4795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dirty="0">
                <a:solidFill>
                  <a:schemeClr val="accent5">
                    <a:lumMod val="50000"/>
                  </a:schemeClr>
                </a:solidFill>
              </a:rPr>
              <a:t>Преведен на 14 странски јазици </a:t>
            </a:r>
          </a:p>
          <a:p>
            <a:r>
              <a:rPr lang="mk-MK" dirty="0">
                <a:solidFill>
                  <a:schemeClr val="accent5">
                    <a:lumMod val="50000"/>
                  </a:schemeClr>
                </a:solidFill>
              </a:rPr>
              <a:t>5.000 посети месечно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…….92% </a:t>
            </a:r>
            <a:r>
              <a:rPr lang="mk-MK" dirty="0">
                <a:solidFill>
                  <a:schemeClr val="accent5">
                    <a:lumMod val="50000"/>
                  </a:schemeClr>
                </a:solidFill>
              </a:rPr>
              <a:t>нови посетители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9035B-CAA4-49A8-B5C0-B888CFC73DFC}"/>
              </a:ext>
            </a:extLst>
          </p:cNvPr>
          <p:cNvSpPr txBox="1"/>
          <p:nvPr/>
        </p:nvSpPr>
        <p:spPr>
          <a:xfrm>
            <a:off x="2225695" y="1961104"/>
            <a:ext cx="320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www.tourismmacedonia.gov.mk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0596C7-2D72-4533-82D9-DABA632B099C}"/>
              </a:ext>
            </a:extLst>
          </p:cNvPr>
          <p:cNvSpPr txBox="1"/>
          <p:nvPr/>
        </p:nvSpPr>
        <p:spPr>
          <a:xfrm>
            <a:off x="6031435" y="1981822"/>
            <a:ext cx="342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dirty="0">
                <a:solidFill>
                  <a:schemeClr val="accent5">
                    <a:lumMod val="50000"/>
                  </a:schemeClr>
                </a:solidFill>
              </a:rPr>
              <a:t>Веб сервис за приватниот сектор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BC9905-1204-443E-9484-BC7F51AD50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672" y="2876665"/>
            <a:ext cx="907576" cy="9075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3995DA-2460-4163-9BF9-29CBC0EE09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4876" y="4160253"/>
            <a:ext cx="907576" cy="906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032C47-A27C-494A-BBFD-C0878C5489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719" y="2880280"/>
            <a:ext cx="907576" cy="9075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ACD638-F00B-41F2-B069-1E3550638D5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719" y="3972338"/>
            <a:ext cx="907576" cy="10986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B8B5904-57AC-405E-BB1F-9E62CE97844E}"/>
              </a:ext>
            </a:extLst>
          </p:cNvPr>
          <p:cNvSpPr txBox="1"/>
          <p:nvPr/>
        </p:nvSpPr>
        <p:spPr>
          <a:xfrm>
            <a:off x="3581320" y="3414909"/>
            <a:ext cx="137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75.000 Fans!</a:t>
            </a:r>
            <a:endParaRPr lang="mk-MK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79EE52-647D-40D9-8507-CA11CB680828}"/>
              </a:ext>
            </a:extLst>
          </p:cNvPr>
          <p:cNvSpPr txBox="1"/>
          <p:nvPr/>
        </p:nvSpPr>
        <p:spPr>
          <a:xfrm>
            <a:off x="3575523" y="4693089"/>
            <a:ext cx="162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6.000 followers</a:t>
            </a:r>
            <a:endParaRPr lang="mk-MK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07580A-4149-4ABD-A03B-316DE90C1102}"/>
              </a:ext>
            </a:extLst>
          </p:cNvPr>
          <p:cNvSpPr txBox="1"/>
          <p:nvPr/>
        </p:nvSpPr>
        <p:spPr>
          <a:xfrm>
            <a:off x="7415367" y="3460877"/>
            <a:ext cx="1674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1.000 followers</a:t>
            </a:r>
            <a:endParaRPr lang="mk-MK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81D01F-8906-44D9-B729-EF2315040538}"/>
              </a:ext>
            </a:extLst>
          </p:cNvPr>
          <p:cNvSpPr txBox="1"/>
          <p:nvPr/>
        </p:nvSpPr>
        <p:spPr>
          <a:xfrm>
            <a:off x="7415367" y="4701626"/>
            <a:ext cx="2168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1.400 Subscribers</a:t>
            </a:r>
            <a:endParaRPr lang="mk-MK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7B74D90-2A7B-4BDA-AEC8-2E6FB917C6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545" y="197303"/>
            <a:ext cx="7522760" cy="646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3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B38E3B-FFE9-4AA9-A13B-21888D845768}"/>
              </a:ext>
            </a:extLst>
          </p:cNvPr>
          <p:cNvSpPr/>
          <p:nvPr/>
        </p:nvSpPr>
        <p:spPr>
          <a:xfrm>
            <a:off x="0" y="6373504"/>
            <a:ext cx="12192000" cy="484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A4BFB-FD05-4DEB-868D-A89B966DBDA3}"/>
              </a:ext>
            </a:extLst>
          </p:cNvPr>
          <p:cNvSpPr txBox="1"/>
          <p:nvPr/>
        </p:nvSpPr>
        <p:spPr>
          <a:xfrm>
            <a:off x="335493" y="6431086"/>
            <a:ext cx="4381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 промоција – Медиумска кампања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F91D91-7794-48F4-A420-5D9E4265D0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918"/>
            <a:ext cx="7206018" cy="63445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60E41E-BA7F-430C-950B-853648FAE422}"/>
              </a:ext>
            </a:extLst>
          </p:cNvPr>
          <p:cNvSpPr txBox="1"/>
          <p:nvPr/>
        </p:nvSpPr>
        <p:spPr>
          <a:xfrm>
            <a:off x="2397207" y="545913"/>
            <a:ext cx="739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МЕДИУМСКА КАМПАЊА ВО 14 ДРЖАВИ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7327F9-F58E-4398-8971-0238D38F14C6}"/>
              </a:ext>
            </a:extLst>
          </p:cNvPr>
          <p:cNvSpPr txBox="1"/>
          <p:nvPr/>
        </p:nvSpPr>
        <p:spPr>
          <a:xfrm>
            <a:off x="3629811" y="1688490"/>
            <a:ext cx="49323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sz="2800" dirty="0">
                <a:solidFill>
                  <a:schemeClr val="accent5">
                    <a:lumMod val="50000"/>
                  </a:schemeClr>
                </a:solidFill>
              </a:rPr>
              <a:t>42 принтани медиуми</a:t>
            </a:r>
          </a:p>
          <a:p>
            <a:pPr algn="ctr"/>
            <a:r>
              <a:rPr lang="mk-MK" sz="2800" dirty="0">
                <a:solidFill>
                  <a:schemeClr val="accent5">
                    <a:lumMod val="50000"/>
                  </a:schemeClr>
                </a:solidFill>
              </a:rPr>
              <a:t>45 електронски медиуми</a:t>
            </a:r>
          </a:p>
          <a:p>
            <a:pPr algn="ctr"/>
            <a:r>
              <a:rPr lang="mk-MK" sz="2800" dirty="0">
                <a:solidFill>
                  <a:schemeClr val="accent5">
                    <a:lumMod val="50000"/>
                  </a:schemeClr>
                </a:solidFill>
              </a:rPr>
              <a:t>Билборд кампања во 6 држави</a:t>
            </a:r>
          </a:p>
          <a:p>
            <a:pPr algn="ctr"/>
            <a:r>
              <a:rPr lang="mk-MK" sz="2800" dirty="0">
                <a:solidFill>
                  <a:schemeClr val="accent5">
                    <a:lumMod val="50000"/>
                  </a:schemeClr>
                </a:solidFill>
              </a:rPr>
              <a:t>Радио реклами</a:t>
            </a:r>
          </a:p>
          <a:p>
            <a:pPr algn="ctr"/>
            <a:r>
              <a:rPr lang="mk-MK" sz="2800" dirty="0">
                <a:solidFill>
                  <a:schemeClr val="accent5">
                    <a:lumMod val="50000"/>
                  </a:schemeClr>
                </a:solidFill>
              </a:rPr>
              <a:t>Телевизиски прилози</a:t>
            </a:r>
          </a:p>
          <a:p>
            <a:pPr algn="ctr"/>
            <a:r>
              <a:rPr lang="mk-MK" sz="2800" dirty="0">
                <a:solidFill>
                  <a:schemeClr val="accent5">
                    <a:lumMod val="50000"/>
                  </a:schemeClr>
                </a:solidFill>
              </a:rPr>
              <a:t>Репортажи</a:t>
            </a:r>
          </a:p>
          <a:p>
            <a:pPr algn="ctr"/>
            <a:r>
              <a:rPr lang="mk-MK" sz="2800" dirty="0">
                <a:solidFill>
                  <a:schemeClr val="accent5">
                    <a:lumMod val="50000"/>
                  </a:schemeClr>
                </a:solidFill>
              </a:rPr>
              <a:t>Видеа и гостувања на ТВ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2164CB-2F19-4680-B7F9-7F2A144C3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7571" y="2801452"/>
            <a:ext cx="1714500" cy="1714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C3417-B678-41B2-9483-7B8D77073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972" y="1901460"/>
            <a:ext cx="1905000" cy="1905000"/>
          </a:xfrm>
          <a:prstGeom prst="rect">
            <a:avLst/>
          </a:prstGeom>
        </p:spPr>
      </p:pic>
      <p:pic>
        <p:nvPicPr>
          <p:cNvPr id="1026" name="Picture 2" descr="Image result for travel weekly logo png">
            <a:extLst>
              <a:ext uri="{FF2B5EF4-FFF2-40B4-BE49-F238E27FC236}">
                <a16:creationId xmlns:a16="http://schemas.microsoft.com/office/drawing/2014/main" id="{05FB1D02-EE3B-4163-AEBB-DDEEB19E7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534" y="1559256"/>
            <a:ext cx="33337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FC3872-0A66-4D64-B7F4-E078A54C3F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42" y="2621055"/>
            <a:ext cx="2636013" cy="991856"/>
          </a:xfrm>
          <a:prstGeom prst="rect">
            <a:avLst/>
          </a:prstGeom>
        </p:spPr>
      </p:pic>
      <p:pic>
        <p:nvPicPr>
          <p:cNvPr id="1028" name="Picture 4" descr="Image result for blic online Logo">
            <a:extLst>
              <a:ext uri="{FF2B5EF4-FFF2-40B4-BE49-F238E27FC236}">
                <a16:creationId xmlns:a16="http://schemas.microsoft.com/office/drawing/2014/main" id="{468C1790-61A3-4538-B641-AEF86AA5F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8625" y="3589500"/>
            <a:ext cx="1623227" cy="91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V ORF III Logo">
            <a:extLst>
              <a:ext uri="{FF2B5EF4-FFF2-40B4-BE49-F238E27FC236}">
                <a16:creationId xmlns:a16="http://schemas.microsoft.com/office/drawing/2014/main" id="{A1A1DC9B-066F-4E1C-AA49-36970D2FD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092" y="5150677"/>
            <a:ext cx="2262211" cy="88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Kurir Logo">
            <a:extLst>
              <a:ext uri="{FF2B5EF4-FFF2-40B4-BE49-F238E27FC236}">
                <a16:creationId xmlns:a16="http://schemas.microsoft.com/office/drawing/2014/main" id="{42E90FAB-1AF2-42A0-ADFC-57EFD3C94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534" y="4764302"/>
            <a:ext cx="1905001" cy="48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RTS Logo">
            <a:extLst>
              <a:ext uri="{FF2B5EF4-FFF2-40B4-BE49-F238E27FC236}">
                <a16:creationId xmlns:a16="http://schemas.microsoft.com/office/drawing/2014/main" id="{AA4CCF95-3B57-45FB-B090-AD0631D6B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7458" y="1355738"/>
            <a:ext cx="2092353" cy="152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Profi + Travel Logo png">
            <a:extLst>
              <a:ext uri="{FF2B5EF4-FFF2-40B4-BE49-F238E27FC236}">
                <a16:creationId xmlns:a16="http://schemas.microsoft.com/office/drawing/2014/main" id="{4085408E-59EE-4968-B738-2595DF4C8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4350" y="4924184"/>
            <a:ext cx="2119243" cy="139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Seznam Logo png">
            <a:extLst>
              <a:ext uri="{FF2B5EF4-FFF2-40B4-BE49-F238E27FC236}">
                <a16:creationId xmlns:a16="http://schemas.microsoft.com/office/drawing/2014/main" id="{E023B584-39BA-4CA3-9F5A-2A7C5C5CE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942" y="3859865"/>
            <a:ext cx="2119243" cy="46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Libertatea png">
            <a:extLst>
              <a:ext uri="{FF2B5EF4-FFF2-40B4-BE49-F238E27FC236}">
                <a16:creationId xmlns:a16="http://schemas.microsoft.com/office/drawing/2014/main" id="{02C44BE1-5375-4F06-92A2-D8E2F4023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6009" y="3488101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â¢ KONTYNENTY Logo png">
            <a:extLst>
              <a:ext uri="{FF2B5EF4-FFF2-40B4-BE49-F238E27FC236}">
                <a16:creationId xmlns:a16="http://schemas.microsoft.com/office/drawing/2014/main" id="{BAB50EBD-ADAD-4C17-8088-ADBA6E186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3424" y="5518004"/>
            <a:ext cx="3610951" cy="59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Dagens Nyheter Logo png">
            <a:extLst>
              <a:ext uri="{FF2B5EF4-FFF2-40B4-BE49-F238E27FC236}">
                <a16:creationId xmlns:a16="http://schemas.microsoft.com/office/drawing/2014/main" id="{FEA19E7D-7242-4579-BC60-EE416541B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91" y="5173947"/>
            <a:ext cx="3008534" cy="122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SLOVENSKE NOVICE Logo png">
            <a:extLst>
              <a:ext uri="{FF2B5EF4-FFF2-40B4-BE49-F238E27FC236}">
                <a16:creationId xmlns:a16="http://schemas.microsoft.com/office/drawing/2014/main" id="{117E1061-93EE-42FE-AFB6-CE5539D46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252" y="4424541"/>
            <a:ext cx="1744933" cy="72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Gloria magazine  Logo png">
            <a:extLst>
              <a:ext uri="{FF2B5EF4-FFF2-40B4-BE49-F238E27FC236}">
                <a16:creationId xmlns:a16="http://schemas.microsoft.com/office/drawing/2014/main" id="{E6DEFF6A-DA6B-46D2-A06B-7172FD042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789" y="751036"/>
            <a:ext cx="1299117" cy="129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69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9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9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4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B38E3B-FFE9-4AA9-A13B-21888D845768}"/>
              </a:ext>
            </a:extLst>
          </p:cNvPr>
          <p:cNvSpPr/>
          <p:nvPr/>
        </p:nvSpPr>
        <p:spPr>
          <a:xfrm>
            <a:off x="0" y="6373504"/>
            <a:ext cx="12192000" cy="484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A4BFB-FD05-4DEB-868D-A89B966DBDA3}"/>
              </a:ext>
            </a:extLst>
          </p:cNvPr>
          <p:cNvSpPr txBox="1"/>
          <p:nvPr/>
        </p:nvSpPr>
        <p:spPr>
          <a:xfrm>
            <a:off x="335493" y="6431086"/>
            <a:ext cx="2877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 промоција – Саеми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E9CBDA-EF3E-4904-AC70-B0792722C2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918"/>
            <a:ext cx="7206018" cy="63445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3F5E80-A769-4A15-99A6-F14BC85D5D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22" y="623146"/>
            <a:ext cx="1837267" cy="88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D345A8-261A-43C3-8D76-42370C77A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13" y="1805093"/>
            <a:ext cx="2755391" cy="1148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963947-7652-4075-87F9-35EBD28523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031" y="779743"/>
            <a:ext cx="2675684" cy="13534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4C9490-10D4-4EFB-9D7A-4E367E57326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08" y="2995772"/>
            <a:ext cx="1452880" cy="24214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CDBECA-4172-4096-8A57-A0C22BF32E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4084" y="3648875"/>
            <a:ext cx="1775460" cy="20040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0544A1-E054-4A59-8DC5-84D3AE96E2A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7894" y="4222206"/>
            <a:ext cx="1905000" cy="16811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B0E6827-8EB6-4177-AE0B-3C472469439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2860" y="4110638"/>
            <a:ext cx="1892786" cy="19031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C2CC36-C4EA-4471-B21E-D992AEBCA5DA}"/>
              </a:ext>
            </a:extLst>
          </p:cNvPr>
          <p:cNvSpPr txBox="1"/>
          <p:nvPr/>
        </p:nvSpPr>
        <p:spPr>
          <a:xfrm>
            <a:off x="1327169" y="2886909"/>
            <a:ext cx="9713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 100 организирани саемски манифестации!</a:t>
            </a:r>
          </a:p>
          <a:p>
            <a:pPr algn="ctr"/>
            <a:r>
              <a:rPr lang="mk-MK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Македонија и странство</a:t>
            </a:r>
          </a:p>
        </p:txBody>
      </p:sp>
      <p:pic>
        <p:nvPicPr>
          <p:cNvPr id="1026" name="Picture 2" descr="Tourism Expo Japan">
            <a:extLst>
              <a:ext uri="{FF2B5EF4-FFF2-40B4-BE49-F238E27FC236}">
                <a16:creationId xmlns:a16="http://schemas.microsoft.com/office/drawing/2014/main" id="{0438D6E8-77F3-440A-86CA-330B004DC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0252" y="5652935"/>
            <a:ext cx="4911562" cy="49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MTM Logo">
            <a:extLst>
              <a:ext uri="{FF2B5EF4-FFF2-40B4-BE49-F238E27FC236}">
                <a16:creationId xmlns:a16="http://schemas.microsoft.com/office/drawing/2014/main" id="{97F7EE9D-57F1-47BE-8B3A-9C6EBB3D1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2336" y="157605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13FAF2-B3AE-4FF9-8153-D1242C7D76F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085" y="4131685"/>
            <a:ext cx="2809306" cy="1225930"/>
          </a:xfrm>
          <a:prstGeom prst="rect">
            <a:avLst/>
          </a:prstGeom>
        </p:spPr>
      </p:pic>
      <p:pic>
        <p:nvPicPr>
          <p:cNvPr id="1030" name="Picture 6" descr="Image result for TT warsaw Logo png">
            <a:extLst>
              <a:ext uri="{FF2B5EF4-FFF2-40B4-BE49-F238E27FC236}">
                <a16:creationId xmlns:a16="http://schemas.microsoft.com/office/drawing/2014/main" id="{1F3D264B-173F-47F8-B87D-74BB4B328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2654" y="-254252"/>
            <a:ext cx="4970055" cy="193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962D52-D1E2-46BF-815A-DCA22029CB5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412" y="754927"/>
            <a:ext cx="4378976" cy="6483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01623B-8F63-4AB8-AC85-8AA2ABD8899D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947" y="1098378"/>
            <a:ext cx="3872929" cy="27263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B97E27D-C5B8-4B77-999C-FA47A8C1DC8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123" y="2258910"/>
            <a:ext cx="1392038" cy="657155"/>
          </a:xfrm>
          <a:prstGeom prst="rect">
            <a:avLst/>
          </a:prstGeom>
        </p:spPr>
      </p:pic>
      <p:pic>
        <p:nvPicPr>
          <p:cNvPr id="1034" name="Picture 10" descr="Image result for matka helsinki Logo">
            <a:extLst>
              <a:ext uri="{FF2B5EF4-FFF2-40B4-BE49-F238E27FC236}">
                <a16:creationId xmlns:a16="http://schemas.microsoft.com/office/drawing/2014/main" id="{D8A62B39-2E02-4BD9-AF1E-0ECAC5D5A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149" y="1667001"/>
            <a:ext cx="844753" cy="63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48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B38E3B-FFE9-4AA9-A13B-21888D845768}"/>
              </a:ext>
            </a:extLst>
          </p:cNvPr>
          <p:cNvSpPr/>
          <p:nvPr/>
        </p:nvSpPr>
        <p:spPr>
          <a:xfrm>
            <a:off x="0" y="6373504"/>
            <a:ext cx="12192000" cy="484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A4BFB-FD05-4DEB-868D-A89B966DBDA3}"/>
              </a:ext>
            </a:extLst>
          </p:cNvPr>
          <p:cNvSpPr txBox="1"/>
          <p:nvPr/>
        </p:nvSpPr>
        <p:spPr>
          <a:xfrm>
            <a:off x="335493" y="6431086"/>
            <a:ext cx="329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 промоција – Инфо тури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44B63E-0823-4AD2-9B1B-AB06CFA86B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918"/>
            <a:ext cx="7206018" cy="63445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2581A8-473F-4400-AE6F-2350F7730C96}"/>
              </a:ext>
            </a:extLst>
          </p:cNvPr>
          <p:cNvSpPr txBox="1"/>
          <p:nvPr/>
        </p:nvSpPr>
        <p:spPr>
          <a:xfrm>
            <a:off x="4129820" y="1835574"/>
            <a:ext cx="3932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Повеќе од </a:t>
            </a:r>
            <a:r>
              <a:rPr lang="mk-M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mk-MK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инфо тури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965D80-6603-455B-9BB9-CF64B3292BD9}"/>
              </a:ext>
            </a:extLst>
          </p:cNvPr>
          <p:cNvSpPr txBox="1"/>
          <p:nvPr/>
        </p:nvSpPr>
        <p:spPr>
          <a:xfrm>
            <a:off x="4911283" y="2358794"/>
            <a:ext cx="2369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 </a:t>
            </a:r>
            <a:r>
              <a:rPr lang="mk-M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mk-MK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држави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80428-E543-4E71-97DF-CD41CE22D51A}"/>
              </a:ext>
            </a:extLst>
          </p:cNvPr>
          <p:cNvSpPr txBox="1"/>
          <p:nvPr/>
        </p:nvSpPr>
        <p:spPr>
          <a:xfrm>
            <a:off x="4660028" y="2882014"/>
            <a:ext cx="287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r>
              <a:rPr lang="mk-MK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тур оператори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A29846-D623-4942-BD20-20760BB82085}"/>
              </a:ext>
            </a:extLst>
          </p:cNvPr>
          <p:cNvSpPr txBox="1"/>
          <p:nvPr/>
        </p:nvSpPr>
        <p:spPr>
          <a:xfrm>
            <a:off x="5047057" y="3405234"/>
            <a:ext cx="2097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mk-MK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медиуми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178D58-50D5-4540-B5B8-C0ACAD814751}"/>
              </a:ext>
            </a:extLst>
          </p:cNvPr>
          <p:cNvSpPr txBox="1"/>
          <p:nvPr/>
        </p:nvSpPr>
        <p:spPr>
          <a:xfrm>
            <a:off x="5264680" y="3928454"/>
            <a:ext cx="1662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k-MK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објави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B8B648-184D-4FCF-8668-4710371699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70" y="284479"/>
            <a:ext cx="1179685" cy="13851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2E639C-8473-4FDA-8CFC-D911B99312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6970" y="3221326"/>
            <a:ext cx="828751" cy="8094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97D479-25F1-499E-B93D-6F4E71CA64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456" y="4695647"/>
            <a:ext cx="1435947" cy="6892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08BC86-97E0-4CA6-B07D-50F1DC73B9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431" y="2257949"/>
            <a:ext cx="2248747" cy="14054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53A07C0-AADB-4B5E-9B0B-F3D135F8532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407" y="1669626"/>
            <a:ext cx="1815253" cy="7987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D3C935-BC4F-47EC-9193-1C5C9D15803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8816" y="5140959"/>
            <a:ext cx="2412183" cy="12503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9414FAC-A658-49B9-BC0A-386C3E75C57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346" y="5861189"/>
            <a:ext cx="1967653" cy="5411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164A903-00A7-47A0-98E7-474B16B6823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052" y="564742"/>
            <a:ext cx="1344507" cy="13445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914E8F4-D81A-4362-91ED-3A3203B2CE6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81" y="2836362"/>
            <a:ext cx="1250316" cy="125031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ACB3FFA-FA55-4F2C-9ED9-602DEAAFC7B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1572" y="4181212"/>
            <a:ext cx="1589701" cy="4419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89BBA5A-BC06-425D-AC65-9C02CF37235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999" y="5089003"/>
            <a:ext cx="1791834" cy="8875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5F7E046-35F9-4EB8-A9CB-09BFF1BE7A3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8816" y="222196"/>
            <a:ext cx="2710947" cy="95560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0E35E28-8560-4F7F-98C6-E93F0EC415C7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471" y="189532"/>
            <a:ext cx="1234236" cy="7837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F2EF100-BE0F-45BC-9583-72CF98E0479E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2200" y="900066"/>
            <a:ext cx="2223614" cy="62770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2FAE224-44B2-4D0F-B721-1D489F267420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939" y="4846442"/>
            <a:ext cx="1901319" cy="107691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07FDDA9-F135-4B7C-BB57-34BBE4786443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815" y="3388891"/>
            <a:ext cx="2670727" cy="51064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59116A8-E4F9-4BED-A846-2CBD5A36B927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485" y="75601"/>
            <a:ext cx="1279127" cy="13096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E4A784A-C595-4C20-B984-8B9F9283289E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000" y="1664714"/>
            <a:ext cx="2006109" cy="39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1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6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4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4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6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535101-ECC9-467B-8406-F47D423DA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381" y="586422"/>
            <a:ext cx="6095238" cy="58158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B38E3B-FFE9-4AA9-A13B-21888D845768}"/>
              </a:ext>
            </a:extLst>
          </p:cNvPr>
          <p:cNvSpPr/>
          <p:nvPr/>
        </p:nvSpPr>
        <p:spPr>
          <a:xfrm>
            <a:off x="0" y="6373504"/>
            <a:ext cx="12192000" cy="484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A4BFB-FD05-4DEB-868D-A89B966DBDA3}"/>
              </a:ext>
            </a:extLst>
          </p:cNvPr>
          <p:cNvSpPr txBox="1"/>
          <p:nvPr/>
        </p:nvSpPr>
        <p:spPr>
          <a:xfrm>
            <a:off x="335493" y="6431086"/>
            <a:ext cx="3525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mk-M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Одделение за субвенции - Струга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CD9913-7EA5-46AA-951B-7944475821BD}"/>
              </a:ext>
            </a:extLst>
          </p:cNvPr>
          <p:cNvCxnSpPr/>
          <p:nvPr/>
        </p:nvCxnSpPr>
        <p:spPr>
          <a:xfrm>
            <a:off x="335493" y="2058955"/>
            <a:ext cx="113650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408DC6-EF49-46E1-A1EA-66B3E88109C6}"/>
              </a:ext>
            </a:extLst>
          </p:cNvPr>
          <p:cNvCxnSpPr/>
          <p:nvPr/>
        </p:nvCxnSpPr>
        <p:spPr>
          <a:xfrm>
            <a:off x="335492" y="4133460"/>
            <a:ext cx="113650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Hexagon 9">
            <a:extLst>
              <a:ext uri="{FF2B5EF4-FFF2-40B4-BE49-F238E27FC236}">
                <a16:creationId xmlns:a16="http://schemas.microsoft.com/office/drawing/2014/main" id="{99C9ECE2-B00F-4BDE-830D-AD1D84277148}"/>
              </a:ext>
            </a:extLst>
          </p:cNvPr>
          <p:cNvSpPr/>
          <p:nvPr/>
        </p:nvSpPr>
        <p:spPr>
          <a:xfrm>
            <a:off x="1316736" y="237744"/>
            <a:ext cx="1834896" cy="1581807"/>
          </a:xfrm>
          <a:prstGeom prst="hexagon">
            <a:avLst/>
          </a:prstGeom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798D3732-6569-4B6A-880F-D394FF8899C9}"/>
              </a:ext>
            </a:extLst>
          </p:cNvPr>
          <p:cNvSpPr/>
          <p:nvPr/>
        </p:nvSpPr>
        <p:spPr>
          <a:xfrm>
            <a:off x="5099472" y="237744"/>
            <a:ext cx="1834896" cy="1581807"/>
          </a:xfrm>
          <a:prstGeom prst="hexagon">
            <a:avLst/>
          </a:prstGeom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696ADC5A-4FC1-4278-9683-B7703D0319B7}"/>
              </a:ext>
            </a:extLst>
          </p:cNvPr>
          <p:cNvSpPr/>
          <p:nvPr/>
        </p:nvSpPr>
        <p:spPr>
          <a:xfrm>
            <a:off x="9180363" y="237744"/>
            <a:ext cx="1834896" cy="1581807"/>
          </a:xfrm>
          <a:prstGeom prst="hexagon">
            <a:avLst/>
          </a:prstGeom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4820C723-D808-47DF-B07D-7131557BAB9A}"/>
              </a:ext>
            </a:extLst>
          </p:cNvPr>
          <p:cNvSpPr/>
          <p:nvPr/>
        </p:nvSpPr>
        <p:spPr>
          <a:xfrm>
            <a:off x="1316736" y="2312248"/>
            <a:ext cx="1834896" cy="1581807"/>
          </a:xfrm>
          <a:prstGeom prst="hexagon">
            <a:avLst/>
          </a:prstGeom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2FC5D5E-214A-49C8-9305-E3CB9B8D6105}"/>
              </a:ext>
            </a:extLst>
          </p:cNvPr>
          <p:cNvSpPr/>
          <p:nvPr/>
        </p:nvSpPr>
        <p:spPr>
          <a:xfrm>
            <a:off x="5099472" y="2312248"/>
            <a:ext cx="1834896" cy="1581807"/>
          </a:xfrm>
          <a:prstGeom prst="hexagon">
            <a:avLst/>
          </a:prstGeom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776ED817-A9C3-4735-9B65-1D5558D65D1E}"/>
              </a:ext>
            </a:extLst>
          </p:cNvPr>
          <p:cNvSpPr/>
          <p:nvPr/>
        </p:nvSpPr>
        <p:spPr>
          <a:xfrm>
            <a:off x="9180363" y="2312248"/>
            <a:ext cx="1834896" cy="1581807"/>
          </a:xfrm>
          <a:prstGeom prst="hexagon">
            <a:avLst/>
          </a:prstGeom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47D47D02-9C32-42C1-98A7-EC58CBEA2284}"/>
              </a:ext>
            </a:extLst>
          </p:cNvPr>
          <p:cNvSpPr/>
          <p:nvPr/>
        </p:nvSpPr>
        <p:spPr>
          <a:xfrm>
            <a:off x="1316736" y="4462579"/>
            <a:ext cx="1834896" cy="1581807"/>
          </a:xfrm>
          <a:prstGeom prst="hexagon">
            <a:avLst/>
          </a:prstGeom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3E5F5BA2-12CB-4E34-B44A-6F65FDFC74AF}"/>
              </a:ext>
            </a:extLst>
          </p:cNvPr>
          <p:cNvSpPr/>
          <p:nvPr/>
        </p:nvSpPr>
        <p:spPr>
          <a:xfrm>
            <a:off x="5099472" y="4462579"/>
            <a:ext cx="1834896" cy="1581807"/>
          </a:xfrm>
          <a:prstGeom prst="hexagon">
            <a:avLst/>
          </a:prstGeom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BB6B136E-9DF2-4060-A274-5F84B6989681}"/>
              </a:ext>
            </a:extLst>
          </p:cNvPr>
          <p:cNvSpPr/>
          <p:nvPr/>
        </p:nvSpPr>
        <p:spPr>
          <a:xfrm>
            <a:off x="9180363" y="4462579"/>
            <a:ext cx="1834896" cy="1581807"/>
          </a:xfrm>
          <a:prstGeom prst="hexagon">
            <a:avLst/>
          </a:prstGeom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C8F354-9929-46EA-AD41-BA85DDB3D8E1}"/>
              </a:ext>
            </a:extLst>
          </p:cNvPr>
          <p:cNvSpPr txBox="1"/>
          <p:nvPr/>
        </p:nvSpPr>
        <p:spPr>
          <a:xfrm>
            <a:off x="1504656" y="387519"/>
            <a:ext cx="145905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mk-MK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mk-MK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mk-M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k-MK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1.416.465 €</a:t>
            </a:r>
          </a:p>
          <a:p>
            <a:pPr algn="ctr"/>
            <a:r>
              <a:rPr lang="mk-MK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Исплатени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k-MK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субвенции </a:t>
            </a:r>
          </a:p>
          <a:p>
            <a:pPr algn="ctr"/>
            <a:r>
              <a:rPr lang="mk-MK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турист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C3F30-72C7-41B2-AB88-404F3921E9A0}"/>
              </a:ext>
            </a:extLst>
          </p:cNvPr>
          <p:cNvSpPr txBox="1"/>
          <p:nvPr/>
        </p:nvSpPr>
        <p:spPr>
          <a:xfrm>
            <a:off x="1518282" y="2464305"/>
            <a:ext cx="14318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mk-MK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mk-MK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mk-M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248.057</a:t>
            </a:r>
            <a:r>
              <a:rPr lang="mk-MK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€</a:t>
            </a:r>
          </a:p>
          <a:p>
            <a:pPr algn="ctr"/>
            <a:r>
              <a:rPr lang="mk-MK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Исплатени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k-MK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субвенции </a:t>
            </a:r>
          </a:p>
          <a:p>
            <a:pPr algn="ctr"/>
            <a:r>
              <a:rPr lang="mk-MK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турист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158E96-83BE-415B-A1A0-67B001757622}"/>
              </a:ext>
            </a:extLst>
          </p:cNvPr>
          <p:cNvSpPr txBox="1"/>
          <p:nvPr/>
        </p:nvSpPr>
        <p:spPr>
          <a:xfrm>
            <a:off x="1518312" y="4620732"/>
            <a:ext cx="14318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mk-MK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mk-MK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mk-M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896.061 </a:t>
            </a:r>
            <a:r>
              <a:rPr lang="mk-MK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</a:t>
            </a:r>
          </a:p>
          <a:p>
            <a:pPr algn="ctr"/>
            <a:r>
              <a:rPr lang="mk-MK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Исплатени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k-MK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субвенции </a:t>
            </a:r>
          </a:p>
          <a:p>
            <a:pPr algn="ctr"/>
            <a:r>
              <a:rPr lang="mk-MK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турист 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EA354E-51F3-4781-AD0D-A6F980D2D7F4}"/>
              </a:ext>
            </a:extLst>
          </p:cNvPr>
          <p:cNvSpPr/>
          <p:nvPr/>
        </p:nvSpPr>
        <p:spPr>
          <a:xfrm>
            <a:off x="3474720" y="908304"/>
            <a:ext cx="1329149" cy="268191"/>
          </a:xfrm>
          <a:prstGeom prst="rightArrow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183A8962-B273-4957-A728-7395E2D3B136}"/>
              </a:ext>
            </a:extLst>
          </p:cNvPr>
          <p:cNvSpPr/>
          <p:nvPr/>
        </p:nvSpPr>
        <p:spPr>
          <a:xfrm>
            <a:off x="3474720" y="2987182"/>
            <a:ext cx="1329149" cy="268191"/>
          </a:xfrm>
          <a:prstGeom prst="rightArrow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4E04596-6B04-4B74-A6D0-50272E21BF6F}"/>
              </a:ext>
            </a:extLst>
          </p:cNvPr>
          <p:cNvSpPr/>
          <p:nvPr/>
        </p:nvSpPr>
        <p:spPr>
          <a:xfrm>
            <a:off x="3474720" y="5178538"/>
            <a:ext cx="1329149" cy="268191"/>
          </a:xfrm>
          <a:prstGeom prst="rightArrow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AB0BB79-3402-4292-B874-DDAE14CBCD49}"/>
              </a:ext>
            </a:extLst>
          </p:cNvPr>
          <p:cNvSpPr/>
          <p:nvPr/>
        </p:nvSpPr>
        <p:spPr>
          <a:xfrm>
            <a:off x="7486357" y="900486"/>
            <a:ext cx="1329149" cy="268191"/>
          </a:xfrm>
          <a:prstGeom prst="rightArrow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9C8E5057-83F9-4A51-9475-3AFF1D3B0A21}"/>
              </a:ext>
            </a:extLst>
          </p:cNvPr>
          <p:cNvSpPr/>
          <p:nvPr/>
        </p:nvSpPr>
        <p:spPr>
          <a:xfrm>
            <a:off x="7486357" y="2979364"/>
            <a:ext cx="1329149" cy="268191"/>
          </a:xfrm>
          <a:prstGeom prst="rightArrow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44BFCA53-AE38-4352-84AF-FDF34F08B3E2}"/>
              </a:ext>
            </a:extLst>
          </p:cNvPr>
          <p:cNvSpPr/>
          <p:nvPr/>
        </p:nvSpPr>
        <p:spPr>
          <a:xfrm>
            <a:off x="7486357" y="5170720"/>
            <a:ext cx="1329149" cy="268191"/>
          </a:xfrm>
          <a:prstGeom prst="rightArrow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753966-02D4-4AF7-BF93-FAF8097CC17E}"/>
              </a:ext>
            </a:extLst>
          </p:cNvPr>
          <p:cNvSpPr txBox="1"/>
          <p:nvPr/>
        </p:nvSpPr>
        <p:spPr>
          <a:xfrm>
            <a:off x="5305083" y="369231"/>
            <a:ext cx="14173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mk-MK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mk-MK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mk-M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k-MK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485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mk-MK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530</a:t>
            </a:r>
          </a:p>
          <a:p>
            <a:pPr algn="ctr"/>
            <a:r>
              <a:rPr lang="mk-MK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Странски туристи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52B82E-DBAC-4394-ABDB-BEC0C7AD0103}"/>
              </a:ext>
            </a:extLst>
          </p:cNvPr>
          <p:cNvSpPr txBox="1"/>
          <p:nvPr/>
        </p:nvSpPr>
        <p:spPr>
          <a:xfrm>
            <a:off x="5325120" y="2449831"/>
            <a:ext cx="13773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mk-MK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mk-MK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mk-MK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510.484</a:t>
            </a:r>
          </a:p>
          <a:p>
            <a:pPr algn="ctr"/>
            <a:r>
              <a:rPr lang="mk-MK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Странски туристи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4062D8-D6B2-4FC2-B86E-832E426E0E06}"/>
              </a:ext>
            </a:extLst>
          </p:cNvPr>
          <p:cNvSpPr txBox="1"/>
          <p:nvPr/>
        </p:nvSpPr>
        <p:spPr>
          <a:xfrm>
            <a:off x="5325120" y="4587362"/>
            <a:ext cx="13773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mk-MK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mk-MK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mk-MK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630.594</a:t>
            </a:r>
          </a:p>
          <a:p>
            <a:pPr algn="ctr"/>
            <a:r>
              <a:rPr lang="mk-MK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Странски туристи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9DFF02-6F55-4698-B7B3-941DB1323B1C}"/>
              </a:ext>
            </a:extLst>
          </p:cNvPr>
          <p:cNvSpPr txBox="1"/>
          <p:nvPr/>
        </p:nvSpPr>
        <p:spPr>
          <a:xfrm>
            <a:off x="9478495" y="846285"/>
            <a:ext cx="126348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2,92 €</a:t>
            </a:r>
          </a:p>
          <a:p>
            <a:pPr algn="ctr"/>
            <a:r>
              <a:rPr lang="mk-MK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Трошок по турист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F772B6-A74B-411C-9238-3DF2EB1B1226}"/>
              </a:ext>
            </a:extLst>
          </p:cNvPr>
          <p:cNvSpPr txBox="1"/>
          <p:nvPr/>
        </p:nvSpPr>
        <p:spPr>
          <a:xfrm>
            <a:off x="9456179" y="2872318"/>
            <a:ext cx="126348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0,49 €</a:t>
            </a:r>
          </a:p>
          <a:p>
            <a:pPr algn="ctr"/>
            <a:r>
              <a:rPr lang="mk-MK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Трошок по турист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0C8FBF-F4AB-41F4-B90E-35A18929B8E5}"/>
              </a:ext>
            </a:extLst>
          </p:cNvPr>
          <p:cNvSpPr txBox="1"/>
          <p:nvPr/>
        </p:nvSpPr>
        <p:spPr>
          <a:xfrm>
            <a:off x="9463002" y="5068054"/>
            <a:ext cx="126348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1,42 €</a:t>
            </a:r>
          </a:p>
          <a:p>
            <a:pPr algn="ctr"/>
            <a:r>
              <a:rPr lang="mk-MK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Трошок по турист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DDA12C9-FE7E-431B-838A-2CAD4AD4CC0D}"/>
              </a:ext>
            </a:extLst>
          </p:cNvPr>
          <p:cNvSpPr txBox="1"/>
          <p:nvPr/>
        </p:nvSpPr>
        <p:spPr>
          <a:xfrm>
            <a:off x="261657" y="156992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E8802E-912A-4077-8F6C-8F5BB0BCC23E}"/>
              </a:ext>
            </a:extLst>
          </p:cNvPr>
          <p:cNvSpPr txBox="1"/>
          <p:nvPr/>
        </p:nvSpPr>
        <p:spPr>
          <a:xfrm>
            <a:off x="261657" y="369048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7E5C2F-B341-4858-AAD0-57227A843ED7}"/>
              </a:ext>
            </a:extLst>
          </p:cNvPr>
          <p:cNvSpPr txBox="1"/>
          <p:nvPr/>
        </p:nvSpPr>
        <p:spPr>
          <a:xfrm>
            <a:off x="261657" y="574630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6B9465-2D5B-4715-975B-8642235D003E}"/>
              </a:ext>
            </a:extLst>
          </p:cNvPr>
          <p:cNvSpPr txBox="1"/>
          <p:nvPr/>
        </p:nvSpPr>
        <p:spPr>
          <a:xfrm>
            <a:off x="335492" y="2069578"/>
            <a:ext cx="11365095" cy="2062103"/>
          </a:xfrm>
          <a:prstGeom prst="rect">
            <a:avLst/>
          </a:prstGeom>
          <a:solidFill>
            <a:schemeClr val="accent1">
              <a:lumMod val="20000"/>
              <a:lumOff val="80000"/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mk-MK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последните 3 години се обработени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k-MK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mk-MK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барања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k-MK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субвенционирање на </a:t>
            </a:r>
          </a:p>
          <a:p>
            <a:pPr algn="ctr"/>
            <a:r>
              <a:rPr lang="mk-MK" sz="5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117.243</a:t>
            </a:r>
            <a:r>
              <a:rPr lang="mk-MK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странски туристи</a:t>
            </a:r>
            <a:r>
              <a:rPr lang="en-US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mk-MK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63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074A95-89F2-4539-BF39-4A6180E3761E}"/>
              </a:ext>
            </a:extLst>
          </p:cNvPr>
          <p:cNvSpPr/>
          <p:nvPr/>
        </p:nvSpPr>
        <p:spPr>
          <a:xfrm>
            <a:off x="0" y="1"/>
            <a:ext cx="12192000" cy="484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B38E3B-FFE9-4AA9-A13B-21888D845768}"/>
              </a:ext>
            </a:extLst>
          </p:cNvPr>
          <p:cNvSpPr/>
          <p:nvPr/>
        </p:nvSpPr>
        <p:spPr>
          <a:xfrm>
            <a:off x="0" y="6373504"/>
            <a:ext cx="12192000" cy="484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A4BFB-FD05-4DEB-868D-A89B966DBDA3}"/>
              </a:ext>
            </a:extLst>
          </p:cNvPr>
          <p:cNvSpPr txBox="1"/>
          <p:nvPr/>
        </p:nvSpPr>
        <p:spPr>
          <a:xfrm>
            <a:off x="335493" y="6431086"/>
            <a:ext cx="5583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 од работата на Агенцијата (период 2013-2017)</a:t>
            </a:r>
            <a:endParaRPr lang="mk-MK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B1A17D-B7CC-425C-A3AD-6FB355148B86}"/>
              </a:ext>
            </a:extLst>
          </p:cNvPr>
          <p:cNvSpPr txBox="1"/>
          <p:nvPr/>
        </p:nvSpPr>
        <p:spPr>
          <a:xfrm>
            <a:off x="335493" y="57583"/>
            <a:ext cx="420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годишен извештај – период 2013-2017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3623B7A-FE40-47F8-A265-3F630D868D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9990255"/>
              </p:ext>
            </p:extLst>
          </p:nvPr>
        </p:nvGraphicFramePr>
        <p:xfrm>
          <a:off x="0" y="484497"/>
          <a:ext cx="12192000" cy="5889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833292B-7E55-47FC-B296-4D8620A08702}"/>
              </a:ext>
            </a:extLst>
          </p:cNvPr>
          <p:cNvSpPr txBox="1"/>
          <p:nvPr/>
        </p:nvSpPr>
        <p:spPr>
          <a:xfrm>
            <a:off x="2163513" y="838516"/>
            <a:ext cx="7864974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1.000.000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mk-MK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mk-MK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туристи во 2017 година</a:t>
            </a:r>
          </a:p>
          <a:p>
            <a:pPr algn="ctr"/>
            <a:r>
              <a:rPr lang="mk-MK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 покачување за 5 години</a:t>
            </a:r>
          </a:p>
          <a:p>
            <a:pPr algn="ctr"/>
            <a:endParaRPr lang="mk-MK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mk-MK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2.800.000 </a:t>
            </a:r>
            <a:r>
              <a:rPr lang="mk-MK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ноќевања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A30DE3-B148-4AF7-8567-ECFD3F1A607C}"/>
              </a:ext>
            </a:extLst>
          </p:cNvPr>
          <p:cNvSpPr txBox="1"/>
          <p:nvPr/>
        </p:nvSpPr>
        <p:spPr>
          <a:xfrm>
            <a:off x="6768234" y="5314069"/>
            <a:ext cx="5128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ИЗВОР: Државен завод за статистика</a:t>
            </a:r>
            <a:endParaRPr lang="en-US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807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/>
      <p:bldP spid="6" grpId="0"/>
      <p:bldGraphic spid="8" grpId="0">
        <p:bldAsOne/>
      </p:bldGraphic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B38E3B-FFE9-4AA9-A13B-21888D845768}"/>
              </a:ext>
            </a:extLst>
          </p:cNvPr>
          <p:cNvSpPr/>
          <p:nvPr/>
        </p:nvSpPr>
        <p:spPr>
          <a:xfrm>
            <a:off x="0" y="6373504"/>
            <a:ext cx="12192000" cy="484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A4BFB-FD05-4DEB-868D-A89B966DBDA3}"/>
              </a:ext>
            </a:extLst>
          </p:cNvPr>
          <p:cNvSpPr txBox="1"/>
          <p:nvPr/>
        </p:nvSpPr>
        <p:spPr>
          <a:xfrm>
            <a:off x="335493" y="6431086"/>
            <a:ext cx="3776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mk-M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Девизен прилив по основ патувања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AD56F3-E4C4-4D6E-8D9F-29D9D9E1E00B}"/>
              </a:ext>
            </a:extLst>
          </p:cNvPr>
          <p:cNvSpPr/>
          <p:nvPr/>
        </p:nvSpPr>
        <p:spPr>
          <a:xfrm rot="20412054">
            <a:off x="3836071" y="1153147"/>
            <a:ext cx="12250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€</a:t>
            </a:r>
            <a:endParaRPr lang="en-US" sz="16000" b="0" cap="none" spc="0" dirty="0">
              <a:ln w="0"/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3DF83E-76B2-46B9-AB23-DF657446C599}"/>
              </a:ext>
            </a:extLst>
          </p:cNvPr>
          <p:cNvSpPr/>
          <p:nvPr/>
        </p:nvSpPr>
        <p:spPr>
          <a:xfrm rot="1524422">
            <a:off x="2697072" y="3124448"/>
            <a:ext cx="12250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0" b="0" cap="none" spc="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</a:rPr>
              <a:t>$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854E70-D106-4FB6-982A-D49CD8C3B66D}"/>
              </a:ext>
            </a:extLst>
          </p:cNvPr>
          <p:cNvSpPr/>
          <p:nvPr/>
        </p:nvSpPr>
        <p:spPr>
          <a:xfrm rot="20511473">
            <a:off x="8124330" y="1857481"/>
            <a:ext cx="12250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0" b="0" cap="none" spc="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</a:rPr>
              <a:t>$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6605C7-D7A5-4700-8ADE-605BA8A0C936}"/>
              </a:ext>
            </a:extLst>
          </p:cNvPr>
          <p:cNvSpPr/>
          <p:nvPr/>
        </p:nvSpPr>
        <p:spPr>
          <a:xfrm rot="1181333">
            <a:off x="5667144" y="2562385"/>
            <a:ext cx="12250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€</a:t>
            </a:r>
            <a:endParaRPr lang="en-US" sz="16000" b="0" cap="none" spc="0" dirty="0">
              <a:ln w="0"/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7BE943-DEE4-42C5-9FC5-C4E77D979F4C}"/>
              </a:ext>
            </a:extLst>
          </p:cNvPr>
          <p:cNvSpPr/>
          <p:nvPr/>
        </p:nvSpPr>
        <p:spPr>
          <a:xfrm rot="432356">
            <a:off x="9275044" y="3298025"/>
            <a:ext cx="12250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0" b="0" cap="none" spc="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</a:rPr>
              <a:t>$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73DDB9-308E-41EB-B044-ECD1305E62FD}"/>
              </a:ext>
            </a:extLst>
          </p:cNvPr>
          <p:cNvSpPr/>
          <p:nvPr/>
        </p:nvSpPr>
        <p:spPr>
          <a:xfrm rot="21360657">
            <a:off x="734028" y="2202276"/>
            <a:ext cx="12250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€</a:t>
            </a:r>
            <a:endParaRPr lang="en-US" sz="16000" b="0" cap="none" spc="0" dirty="0">
              <a:ln w="0"/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793ED3-CC12-4F6A-923D-FA9530A030ED}"/>
              </a:ext>
            </a:extLst>
          </p:cNvPr>
          <p:cNvSpPr/>
          <p:nvPr/>
        </p:nvSpPr>
        <p:spPr>
          <a:xfrm rot="432356">
            <a:off x="2045954" y="335110"/>
            <a:ext cx="12250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0" b="0" cap="none" spc="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</a:rPr>
              <a:t>$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68D434-687D-4950-9276-7D0FD4F1984C}"/>
              </a:ext>
            </a:extLst>
          </p:cNvPr>
          <p:cNvSpPr/>
          <p:nvPr/>
        </p:nvSpPr>
        <p:spPr>
          <a:xfrm>
            <a:off x="9615909" y="394577"/>
            <a:ext cx="12250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€</a:t>
            </a:r>
            <a:endParaRPr lang="en-US" sz="16000" b="0" cap="none" spc="0" dirty="0">
              <a:ln w="0"/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AE493A-92AB-49F6-9B4E-5984CC54DC35}"/>
              </a:ext>
            </a:extLst>
          </p:cNvPr>
          <p:cNvSpPr/>
          <p:nvPr/>
        </p:nvSpPr>
        <p:spPr>
          <a:xfrm>
            <a:off x="6272825" y="259769"/>
            <a:ext cx="12250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0" b="0" cap="none" spc="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</a:rPr>
              <a:t>$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71CCD8-5128-4B26-B31C-6D203275C3FE}"/>
              </a:ext>
            </a:extLst>
          </p:cNvPr>
          <p:cNvSpPr/>
          <p:nvPr/>
        </p:nvSpPr>
        <p:spPr>
          <a:xfrm>
            <a:off x="6948996" y="3685556"/>
            <a:ext cx="12250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€</a:t>
            </a:r>
            <a:endParaRPr lang="en-US" sz="16000" b="0" cap="none" spc="0" dirty="0">
              <a:ln w="0"/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B75FE5-D4EB-43D8-93E0-B05AEF9F8D36}"/>
              </a:ext>
            </a:extLst>
          </p:cNvPr>
          <p:cNvSpPr txBox="1"/>
          <p:nvPr/>
        </p:nvSpPr>
        <p:spPr>
          <a:xfrm>
            <a:off x="194578" y="1445813"/>
            <a:ext cx="1184183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mk-MK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7.000.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mk-MK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mk-MK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</a:t>
            </a:r>
            <a:endParaRPr lang="mk-MK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mk-MK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денари</a:t>
            </a:r>
            <a:endParaRPr lang="mk-MK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mk-MK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Девизен прилив од туризам за 2017 година</a:t>
            </a:r>
          </a:p>
        </p:txBody>
      </p:sp>
    </p:spTree>
    <p:extLst>
      <p:ext uri="{BB962C8B-B14F-4D97-AF65-F5344CB8AC3E}">
        <p14:creationId xmlns:p14="http://schemas.microsoft.com/office/powerpoint/2010/main" val="325312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B38E3B-FFE9-4AA9-A13B-21888D845768}"/>
              </a:ext>
            </a:extLst>
          </p:cNvPr>
          <p:cNvSpPr/>
          <p:nvPr/>
        </p:nvSpPr>
        <p:spPr>
          <a:xfrm>
            <a:off x="0" y="6373504"/>
            <a:ext cx="12192000" cy="484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A4BFB-FD05-4DEB-868D-A89B966DBDA3}"/>
              </a:ext>
            </a:extLst>
          </p:cNvPr>
          <p:cNvSpPr txBox="1"/>
          <p:nvPr/>
        </p:nvSpPr>
        <p:spPr>
          <a:xfrm>
            <a:off x="335493" y="6431086"/>
            <a:ext cx="2163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mk-M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Буџет на агенцијата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5DFAFCF-53D8-4D37-9F89-7BCFE45455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3536907"/>
              </p:ext>
            </p:extLst>
          </p:nvPr>
        </p:nvGraphicFramePr>
        <p:xfrm>
          <a:off x="725830" y="1153044"/>
          <a:ext cx="4860637" cy="4877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2D1B5F7-1AA3-446C-A7F1-14AD6C34CF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1555060"/>
              </p:ext>
            </p:extLst>
          </p:nvPr>
        </p:nvGraphicFramePr>
        <p:xfrm>
          <a:off x="6229383" y="1153043"/>
          <a:ext cx="4860637" cy="4877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BAA244EC-0230-4221-B908-F133EA02CF59}"/>
              </a:ext>
            </a:extLst>
          </p:cNvPr>
          <p:cNvSpPr/>
          <p:nvPr/>
        </p:nvSpPr>
        <p:spPr>
          <a:xfrm>
            <a:off x="0" y="1"/>
            <a:ext cx="12192000" cy="484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57EE9B-D9E7-4047-B4CF-886FC029F1EE}"/>
              </a:ext>
            </a:extLst>
          </p:cNvPr>
          <p:cNvSpPr txBox="1"/>
          <p:nvPr/>
        </p:nvSpPr>
        <p:spPr>
          <a:xfrm>
            <a:off x="335493" y="57583"/>
            <a:ext cx="651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Буџет на АППТ во однос на девизен прилив по однос патувања</a:t>
            </a:r>
          </a:p>
        </p:txBody>
      </p:sp>
    </p:spTree>
    <p:extLst>
      <p:ext uri="{BB962C8B-B14F-4D97-AF65-F5344CB8AC3E}">
        <p14:creationId xmlns:p14="http://schemas.microsoft.com/office/powerpoint/2010/main" val="325449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590C41-57A0-4553-B7C8-7BC4838F4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504" y="781184"/>
            <a:ext cx="2129830" cy="22895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47D444-4E07-4A2E-AD7D-2A3F2AF9D343}"/>
              </a:ext>
            </a:extLst>
          </p:cNvPr>
          <p:cNvSpPr txBox="1"/>
          <p:nvPr/>
        </p:nvSpPr>
        <p:spPr>
          <a:xfrm>
            <a:off x="4494393" y="3070752"/>
            <a:ext cx="338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dirty="0"/>
              <a:t>Влада на Република Македонија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EA0F67-90E7-4F60-950E-4CFEE32A4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739" y="4040015"/>
            <a:ext cx="1977102" cy="2008734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FB06C8D5-29AC-4BFE-A9E7-97162E737053}"/>
              </a:ext>
            </a:extLst>
          </p:cNvPr>
          <p:cNvSpPr/>
          <p:nvPr/>
        </p:nvSpPr>
        <p:spPr>
          <a:xfrm>
            <a:off x="6040706" y="3521123"/>
            <a:ext cx="293427" cy="758294"/>
          </a:xfrm>
          <a:prstGeom prst="downArrow">
            <a:avLst>
              <a:gd name="adj1" fmla="val 50000"/>
              <a:gd name="adj2" fmla="val 4534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47DB66-5858-408E-B87E-3FB38CCE86FB}"/>
              </a:ext>
            </a:extLst>
          </p:cNvPr>
          <p:cNvSpPr txBox="1"/>
          <p:nvPr/>
        </p:nvSpPr>
        <p:spPr>
          <a:xfrm>
            <a:off x="692482" y="5064863"/>
            <a:ext cx="4122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mk-MK" sz="1200" dirty="0"/>
              <a:t>Агенијата за промоција и поддршка на туризмот во Република Македонија е основана во 2008 година според </a:t>
            </a:r>
            <a:r>
              <a:rPr lang="en-US" sz="1200" dirty="0"/>
              <a:t>“</a:t>
            </a:r>
            <a:r>
              <a:rPr lang="mk-MK" sz="1200" dirty="0"/>
              <a:t>ЗАКОН ЗА ОСНОВАЊЕ НА АГЕНЦИЈА ЗА ПРОМОЦИЈА И ПОДДРШКА НА ТУРИЗМОТ ВО РЕПУБЛИКА MАКЕДОНИЈА</a:t>
            </a:r>
            <a:r>
              <a:rPr lang="en-US" sz="1200" dirty="0"/>
              <a:t>” </a:t>
            </a:r>
            <a:r>
              <a:rPr lang="mk-MK" sz="1200" dirty="0"/>
              <a:t>(„Службен весник на Република Македонија“ бр. 103/2008 )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78F0D7-75AB-4492-918C-794F567826D6}"/>
              </a:ext>
            </a:extLst>
          </p:cNvPr>
          <p:cNvSpPr/>
          <p:nvPr/>
        </p:nvSpPr>
        <p:spPr>
          <a:xfrm>
            <a:off x="0" y="6373504"/>
            <a:ext cx="12192000" cy="484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F31F7F4-C94A-4583-8099-A10F843BA0D7}"/>
              </a:ext>
            </a:extLst>
          </p:cNvPr>
          <p:cNvSpPr/>
          <p:nvPr/>
        </p:nvSpPr>
        <p:spPr>
          <a:xfrm>
            <a:off x="0" y="-3277"/>
            <a:ext cx="12192000" cy="484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08506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B38E3B-FFE9-4AA9-A13B-21888D845768}"/>
              </a:ext>
            </a:extLst>
          </p:cNvPr>
          <p:cNvSpPr/>
          <p:nvPr/>
        </p:nvSpPr>
        <p:spPr>
          <a:xfrm>
            <a:off x="0" y="6373504"/>
            <a:ext cx="12192000" cy="484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08E32-0BD9-4587-AA7A-F2A53EBA6423}"/>
              </a:ext>
            </a:extLst>
          </p:cNvPr>
          <p:cNvSpPr txBox="1"/>
          <p:nvPr/>
        </p:nvSpPr>
        <p:spPr>
          <a:xfrm>
            <a:off x="335493" y="6417461"/>
            <a:ext cx="6379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Буџет на АППТ во однос на буџетот на Република Македонија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B205861-BF31-4B9B-9196-013613EE40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37" y="40943"/>
            <a:ext cx="3417365" cy="34173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0AD19C-C5CF-484B-AF3B-03CA0F6932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317" y="40943"/>
            <a:ext cx="3417365" cy="34173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D4426E5-03BD-4332-89C2-BC6708054D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7819" y="40943"/>
            <a:ext cx="3417365" cy="34173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DD09AA-EEB3-4DDC-8B86-1E8ED63CB1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37" y="2898094"/>
            <a:ext cx="3417365" cy="34173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D1E4DF0-5CE9-4446-B184-8E8EA82FF3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317" y="2898094"/>
            <a:ext cx="3417365" cy="34173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6744363-B053-4C9F-896A-D786D5B3EF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7819" y="2898094"/>
            <a:ext cx="3417365" cy="341736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C704742-D8F6-4C22-9893-CC770B54C298}"/>
              </a:ext>
            </a:extLst>
          </p:cNvPr>
          <p:cNvSpPr txBox="1"/>
          <p:nvPr/>
        </p:nvSpPr>
        <p:spPr>
          <a:xfrm>
            <a:off x="5983797" y="1454911"/>
            <a:ext cx="1040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Буџет на</a:t>
            </a:r>
          </a:p>
          <a:p>
            <a:pPr algn="ctr"/>
            <a:r>
              <a:rPr lang="mk-M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РМ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5E8576-A511-4161-8AE4-784D13FC298C}"/>
              </a:ext>
            </a:extLst>
          </p:cNvPr>
          <p:cNvSpPr txBox="1"/>
          <p:nvPr/>
        </p:nvSpPr>
        <p:spPr>
          <a:xfrm>
            <a:off x="2020462" y="1454911"/>
            <a:ext cx="1040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Буџет на</a:t>
            </a:r>
          </a:p>
          <a:p>
            <a:pPr algn="ctr"/>
            <a:r>
              <a:rPr lang="mk-M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BB4722-B9FC-4CF6-AF52-5B54821B3873}"/>
              </a:ext>
            </a:extLst>
          </p:cNvPr>
          <p:cNvSpPr txBox="1"/>
          <p:nvPr/>
        </p:nvSpPr>
        <p:spPr>
          <a:xfrm>
            <a:off x="10406615" y="1454911"/>
            <a:ext cx="1040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Буџет на</a:t>
            </a:r>
          </a:p>
          <a:p>
            <a:pPr algn="ctr"/>
            <a:r>
              <a:rPr lang="mk-M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РМ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D4943D-9856-4A64-B493-3252754957FC}"/>
              </a:ext>
            </a:extLst>
          </p:cNvPr>
          <p:cNvSpPr txBox="1"/>
          <p:nvPr/>
        </p:nvSpPr>
        <p:spPr>
          <a:xfrm>
            <a:off x="6002077" y="4311415"/>
            <a:ext cx="1040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Буџет на</a:t>
            </a:r>
          </a:p>
          <a:p>
            <a:pPr algn="ctr"/>
            <a:r>
              <a:rPr lang="mk-M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РМ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510338-519C-4E08-A2EA-8985FE96C649}"/>
              </a:ext>
            </a:extLst>
          </p:cNvPr>
          <p:cNvSpPr txBox="1"/>
          <p:nvPr/>
        </p:nvSpPr>
        <p:spPr>
          <a:xfrm>
            <a:off x="2038742" y="4311415"/>
            <a:ext cx="1040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Буџет на</a:t>
            </a:r>
          </a:p>
          <a:p>
            <a:pPr algn="ctr"/>
            <a:r>
              <a:rPr lang="mk-M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РМ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1F2077-F2E0-4B15-AD4C-3CB05F8B6831}"/>
              </a:ext>
            </a:extLst>
          </p:cNvPr>
          <p:cNvSpPr txBox="1"/>
          <p:nvPr/>
        </p:nvSpPr>
        <p:spPr>
          <a:xfrm>
            <a:off x="10424895" y="4311415"/>
            <a:ext cx="1040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Буџет на</a:t>
            </a:r>
          </a:p>
          <a:p>
            <a:pPr algn="ctr"/>
            <a:r>
              <a:rPr lang="mk-M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РМ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3B54C7-1550-4E0B-8AE0-43D53710E673}"/>
              </a:ext>
            </a:extLst>
          </p:cNvPr>
          <p:cNvSpPr txBox="1"/>
          <p:nvPr/>
        </p:nvSpPr>
        <p:spPr>
          <a:xfrm>
            <a:off x="1884579" y="25930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661DD6-4494-47E9-BD50-DAC19AE3EC71}"/>
              </a:ext>
            </a:extLst>
          </p:cNvPr>
          <p:cNvSpPr txBox="1"/>
          <p:nvPr/>
        </p:nvSpPr>
        <p:spPr>
          <a:xfrm>
            <a:off x="5851516" y="259307"/>
            <a:ext cx="65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31A3D3-6275-4F95-A47E-6AD746738F4E}"/>
              </a:ext>
            </a:extLst>
          </p:cNvPr>
          <p:cNvSpPr txBox="1"/>
          <p:nvPr/>
        </p:nvSpPr>
        <p:spPr>
          <a:xfrm>
            <a:off x="10262018" y="260569"/>
            <a:ext cx="65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1C8E15-8B0D-47CB-95AF-44CAD6C3524B}"/>
              </a:ext>
            </a:extLst>
          </p:cNvPr>
          <p:cNvSpPr txBox="1"/>
          <p:nvPr/>
        </p:nvSpPr>
        <p:spPr>
          <a:xfrm>
            <a:off x="1884575" y="3156786"/>
            <a:ext cx="65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61C23E-0950-4495-AB87-9EB68A952521}"/>
              </a:ext>
            </a:extLst>
          </p:cNvPr>
          <p:cNvSpPr txBox="1"/>
          <p:nvPr/>
        </p:nvSpPr>
        <p:spPr>
          <a:xfrm>
            <a:off x="5851516" y="3156786"/>
            <a:ext cx="65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32A448-38B2-40F5-8F28-FB166C406591}"/>
              </a:ext>
            </a:extLst>
          </p:cNvPr>
          <p:cNvSpPr txBox="1"/>
          <p:nvPr/>
        </p:nvSpPr>
        <p:spPr>
          <a:xfrm>
            <a:off x="10262018" y="3158048"/>
            <a:ext cx="65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655A12-E9B1-432D-9A3C-24BD088364CF}"/>
              </a:ext>
            </a:extLst>
          </p:cNvPr>
          <p:cNvSpPr txBox="1"/>
          <p:nvPr/>
        </p:nvSpPr>
        <p:spPr>
          <a:xfrm>
            <a:off x="4008314" y="1277739"/>
            <a:ext cx="1040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Буџет на</a:t>
            </a:r>
          </a:p>
          <a:p>
            <a:pPr algn="ctr"/>
            <a:r>
              <a:rPr lang="mk-M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АППТ</a:t>
            </a:r>
          </a:p>
          <a:p>
            <a:pPr algn="ctr"/>
            <a:r>
              <a:rPr lang="mk-M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0,14 %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CF55971-00DB-4962-B6ED-26A0781A1699}"/>
              </a:ext>
            </a:extLst>
          </p:cNvPr>
          <p:cNvSpPr txBox="1"/>
          <p:nvPr/>
        </p:nvSpPr>
        <p:spPr>
          <a:xfrm>
            <a:off x="44979" y="1277739"/>
            <a:ext cx="1040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Буџет на</a:t>
            </a:r>
          </a:p>
          <a:p>
            <a:pPr algn="ctr"/>
            <a:r>
              <a:rPr lang="mk-M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АППТ</a:t>
            </a:r>
          </a:p>
          <a:p>
            <a:pPr algn="ctr"/>
            <a:r>
              <a:rPr lang="mk-M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0,09 %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7DA76F-48DC-48B4-B39F-367878F9DF41}"/>
              </a:ext>
            </a:extLst>
          </p:cNvPr>
          <p:cNvSpPr txBox="1"/>
          <p:nvPr/>
        </p:nvSpPr>
        <p:spPr>
          <a:xfrm>
            <a:off x="8431132" y="1277739"/>
            <a:ext cx="1040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Буџет на</a:t>
            </a:r>
          </a:p>
          <a:p>
            <a:pPr algn="ctr"/>
            <a:r>
              <a:rPr lang="mk-M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АППТ</a:t>
            </a:r>
          </a:p>
          <a:p>
            <a:pPr algn="ctr"/>
            <a:r>
              <a:rPr lang="mk-M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0,12 %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B19ED1-A031-4D3F-9FFA-DB4CAAC24C36}"/>
              </a:ext>
            </a:extLst>
          </p:cNvPr>
          <p:cNvSpPr txBox="1"/>
          <p:nvPr/>
        </p:nvSpPr>
        <p:spPr>
          <a:xfrm>
            <a:off x="4008314" y="4137826"/>
            <a:ext cx="1040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Буџет на</a:t>
            </a:r>
          </a:p>
          <a:p>
            <a:pPr algn="ctr"/>
            <a:r>
              <a:rPr lang="mk-M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АППТ</a:t>
            </a:r>
          </a:p>
          <a:p>
            <a:pPr algn="ctr"/>
            <a:r>
              <a:rPr lang="mk-M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0,09 %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8ABEAF1-0A77-4941-9262-EB8D2318ED20}"/>
              </a:ext>
            </a:extLst>
          </p:cNvPr>
          <p:cNvSpPr txBox="1"/>
          <p:nvPr/>
        </p:nvSpPr>
        <p:spPr>
          <a:xfrm>
            <a:off x="44979" y="4137826"/>
            <a:ext cx="1040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Буџет на</a:t>
            </a:r>
          </a:p>
          <a:p>
            <a:pPr algn="ctr"/>
            <a:r>
              <a:rPr lang="mk-M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АППТ</a:t>
            </a:r>
          </a:p>
          <a:p>
            <a:pPr algn="ctr"/>
            <a:r>
              <a:rPr lang="mk-M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0,11 %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2D0AB07-BD5F-468F-82F9-864982C68636}"/>
              </a:ext>
            </a:extLst>
          </p:cNvPr>
          <p:cNvSpPr txBox="1"/>
          <p:nvPr/>
        </p:nvSpPr>
        <p:spPr>
          <a:xfrm>
            <a:off x="8431132" y="4137826"/>
            <a:ext cx="1040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Буџет на</a:t>
            </a:r>
          </a:p>
          <a:p>
            <a:pPr algn="ctr"/>
            <a:r>
              <a:rPr lang="mk-M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АППТ</a:t>
            </a:r>
          </a:p>
          <a:p>
            <a:pPr algn="ctr"/>
            <a:r>
              <a:rPr lang="mk-M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0,08 %</a:t>
            </a:r>
          </a:p>
        </p:txBody>
      </p:sp>
    </p:spTree>
    <p:extLst>
      <p:ext uri="{BB962C8B-B14F-4D97-AF65-F5344CB8AC3E}">
        <p14:creationId xmlns:p14="http://schemas.microsoft.com/office/powerpoint/2010/main" val="272621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B38E3B-FFE9-4AA9-A13B-21888D845768}"/>
              </a:ext>
            </a:extLst>
          </p:cNvPr>
          <p:cNvSpPr/>
          <p:nvPr/>
        </p:nvSpPr>
        <p:spPr>
          <a:xfrm>
            <a:off x="0" y="6373504"/>
            <a:ext cx="12192000" cy="484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A4BFB-FD05-4DEB-868D-A89B966DBDA3}"/>
              </a:ext>
            </a:extLst>
          </p:cNvPr>
          <p:cNvSpPr txBox="1"/>
          <p:nvPr/>
        </p:nvSpPr>
        <p:spPr>
          <a:xfrm>
            <a:off x="335493" y="6431086"/>
            <a:ext cx="289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Оперативен буџет на АППТ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3FBE468-543A-427A-8537-48005745F2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5106759"/>
              </p:ext>
            </p:extLst>
          </p:nvPr>
        </p:nvGraphicFramePr>
        <p:xfrm>
          <a:off x="0" y="0"/>
          <a:ext cx="12192000" cy="637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1294AF-6341-472C-8C0A-CDBB57516951}"/>
              </a:ext>
            </a:extLst>
          </p:cNvPr>
          <p:cNvSpPr txBox="1"/>
          <p:nvPr/>
        </p:nvSpPr>
        <p:spPr>
          <a:xfrm>
            <a:off x="7127739" y="4797189"/>
            <a:ext cx="44308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 30% од доделениот буџет генерално</a:t>
            </a:r>
          </a:p>
          <a:p>
            <a:r>
              <a:rPr lang="mk-M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 користи за промоција и поддршка на </a:t>
            </a:r>
          </a:p>
          <a:p>
            <a:r>
              <a:rPr lang="mk-M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туризмот во Рапублика Македонија</a:t>
            </a:r>
          </a:p>
        </p:txBody>
      </p:sp>
    </p:spTree>
    <p:extLst>
      <p:ext uri="{BB962C8B-B14F-4D97-AF65-F5344CB8AC3E}">
        <p14:creationId xmlns:p14="http://schemas.microsoft.com/office/powerpoint/2010/main" val="393479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B38E3B-FFE9-4AA9-A13B-21888D845768}"/>
              </a:ext>
            </a:extLst>
          </p:cNvPr>
          <p:cNvSpPr/>
          <p:nvPr/>
        </p:nvSpPr>
        <p:spPr>
          <a:xfrm>
            <a:off x="0" y="6373504"/>
            <a:ext cx="12192000" cy="484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A510B1-D7A3-48E4-8890-0D0B5E61A89C}"/>
              </a:ext>
            </a:extLst>
          </p:cNvPr>
          <p:cNvSpPr txBox="1"/>
          <p:nvPr/>
        </p:nvSpPr>
        <p:spPr>
          <a:xfrm>
            <a:off x="5300113" y="5507756"/>
            <a:ext cx="68918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6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 благодариме...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DBA602-B00C-4D90-B9B2-E4EBBCD5F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739" y="1542470"/>
            <a:ext cx="1977102" cy="200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3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5D81881-B107-4E00-8A8E-9F2568043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737" y="227012"/>
            <a:ext cx="4354272" cy="3427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9E20F6-0159-4C3D-9BF1-07EA15200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008" y="1101437"/>
            <a:ext cx="3705803" cy="19270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18652A-B9AD-4B2C-B26B-160A42904575}"/>
              </a:ext>
            </a:extLst>
          </p:cNvPr>
          <p:cNvSpPr txBox="1"/>
          <p:nvPr/>
        </p:nvSpPr>
        <p:spPr>
          <a:xfrm>
            <a:off x="8872421" y="3151555"/>
            <a:ext cx="106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/>
              <a:t>Совет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C18CC6-8261-4267-BAA1-5B326F4B843F}"/>
              </a:ext>
            </a:extLst>
          </p:cNvPr>
          <p:cNvSpPr txBox="1"/>
          <p:nvPr/>
        </p:nvSpPr>
        <p:spPr>
          <a:xfrm>
            <a:off x="719196" y="3607960"/>
            <a:ext cx="44698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400" dirty="0"/>
              <a:t>Четири членови од Влада на Република Македонија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400" dirty="0"/>
              <a:t>Еден претставник од Министерство за Економија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400" dirty="0"/>
              <a:t>Два членови од Стопанските Комори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F72537-E6B0-4609-9565-C9B1B1CC6AC2}"/>
              </a:ext>
            </a:extLst>
          </p:cNvPr>
          <p:cNvSpPr txBox="1"/>
          <p:nvPr/>
        </p:nvSpPr>
        <p:spPr>
          <a:xfrm>
            <a:off x="8139313" y="3472248"/>
            <a:ext cx="3491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mk-MK" sz="1400" dirty="0"/>
              <a:t>Комори за туризам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mk-MK" sz="1400" dirty="0"/>
              <a:t>Асоцијации за туризам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mk-MK" sz="1400" dirty="0"/>
              <a:t>Образовните институции</a:t>
            </a: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mk-MK" sz="1400" dirty="0"/>
              <a:t>Здруженија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46F59C-1151-4ECA-99B5-F7D4D2A318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062" y="4832655"/>
            <a:ext cx="1180853" cy="11882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84A1AF-C799-496D-B599-EF3A0B7A08B5}"/>
              </a:ext>
            </a:extLst>
          </p:cNvPr>
          <p:cNvSpPr txBox="1"/>
          <p:nvPr/>
        </p:nvSpPr>
        <p:spPr>
          <a:xfrm>
            <a:off x="6959386" y="5506306"/>
            <a:ext cx="2686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Министерство за Економија</a:t>
            </a:r>
          </a:p>
          <a:p>
            <a:r>
              <a:rPr lang="mk-M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Република Македонија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224526-76EE-4AC2-A412-3E969B3358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102" y="3583780"/>
            <a:ext cx="1290419" cy="1290419"/>
          </a:xfrm>
          <a:prstGeom prst="rect">
            <a:avLst/>
          </a:prstGeom>
        </p:spPr>
      </p:pic>
      <p:sp>
        <p:nvSpPr>
          <p:cNvPr id="19" name="Arrow: Bent-Up 18">
            <a:extLst>
              <a:ext uri="{FF2B5EF4-FFF2-40B4-BE49-F238E27FC236}">
                <a16:creationId xmlns:a16="http://schemas.microsoft.com/office/drawing/2014/main" id="{6A23803C-6C64-40C6-BC0C-0EB1A66A785C}"/>
              </a:ext>
            </a:extLst>
          </p:cNvPr>
          <p:cNvSpPr/>
          <p:nvPr/>
        </p:nvSpPr>
        <p:spPr>
          <a:xfrm>
            <a:off x="6353033" y="5735137"/>
            <a:ext cx="5438634" cy="461666"/>
          </a:xfrm>
          <a:prstGeom prst="bentUp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0" name="Arrow: Bent-Up 19">
            <a:extLst>
              <a:ext uri="{FF2B5EF4-FFF2-40B4-BE49-F238E27FC236}">
                <a16:creationId xmlns:a16="http://schemas.microsoft.com/office/drawing/2014/main" id="{AFF26173-224A-415B-AA50-F7595A597150}"/>
              </a:ext>
            </a:extLst>
          </p:cNvPr>
          <p:cNvSpPr/>
          <p:nvPr/>
        </p:nvSpPr>
        <p:spPr>
          <a:xfrm flipH="1">
            <a:off x="400333" y="5735137"/>
            <a:ext cx="5952700" cy="461666"/>
          </a:xfrm>
          <a:prstGeom prst="bentUp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294FE0-6421-41B6-AA77-5E4D448251A7}"/>
              </a:ext>
            </a:extLst>
          </p:cNvPr>
          <p:cNvSpPr txBox="1"/>
          <p:nvPr/>
        </p:nvSpPr>
        <p:spPr>
          <a:xfrm>
            <a:off x="2180427" y="3222193"/>
            <a:ext cx="166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dirty="0"/>
              <a:t>Управен одбор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14BA22-7F6C-4732-8C53-F3F212BCA263}"/>
              </a:ext>
            </a:extLst>
          </p:cNvPr>
          <p:cNvSpPr/>
          <p:nvPr/>
        </p:nvSpPr>
        <p:spPr>
          <a:xfrm>
            <a:off x="0" y="6373504"/>
            <a:ext cx="12192000" cy="484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C42C34-0B5B-41FF-8E0F-7D3B5B5A6800}"/>
              </a:ext>
            </a:extLst>
          </p:cNvPr>
          <p:cNvSpPr txBox="1"/>
          <p:nvPr/>
        </p:nvSpPr>
        <p:spPr>
          <a:xfrm>
            <a:off x="335493" y="6431086"/>
            <a:ext cx="913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</a:t>
            </a:r>
          </a:p>
        </p:txBody>
      </p:sp>
    </p:spTree>
    <p:extLst>
      <p:ext uri="{BB962C8B-B14F-4D97-AF65-F5344CB8AC3E}">
        <p14:creationId xmlns:p14="http://schemas.microsoft.com/office/powerpoint/2010/main" val="286318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9" grpId="0" animBg="1"/>
      <p:bldP spid="20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D2F9A92-7FA8-4EF8-8149-1B39DEBA0909}"/>
              </a:ext>
            </a:extLst>
          </p:cNvPr>
          <p:cNvSpPr txBox="1"/>
          <p:nvPr/>
        </p:nvSpPr>
        <p:spPr>
          <a:xfrm>
            <a:off x="7922590" y="5655215"/>
            <a:ext cx="325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Поддршка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921D9E-EA8D-4FCC-9C6A-4C6BFC942110}"/>
              </a:ext>
            </a:extLst>
          </p:cNvPr>
          <p:cNvSpPr txBox="1"/>
          <p:nvPr/>
        </p:nvSpPr>
        <p:spPr>
          <a:xfrm>
            <a:off x="1499272" y="5648391"/>
            <a:ext cx="282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Промоција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EB747E-F894-4090-A7AB-FCD7AD7CF743}"/>
              </a:ext>
            </a:extLst>
          </p:cNvPr>
          <p:cNvSpPr/>
          <p:nvPr/>
        </p:nvSpPr>
        <p:spPr>
          <a:xfrm>
            <a:off x="0" y="6373504"/>
            <a:ext cx="12192000" cy="484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963B1D-CF23-4590-B656-57C3FE45F595}"/>
              </a:ext>
            </a:extLst>
          </p:cNvPr>
          <p:cNvSpPr txBox="1"/>
          <p:nvPr/>
        </p:nvSpPr>
        <p:spPr>
          <a:xfrm>
            <a:off x="335493" y="6431086"/>
            <a:ext cx="117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D44BF0F-EABD-430D-A551-EB07EDDED8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657" y="332537"/>
            <a:ext cx="6001961" cy="528446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9000"/>
              </a:srgb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4372DD7-1B53-4BB6-ACC2-4D2DC52FB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869" y="2347419"/>
            <a:ext cx="3358294" cy="335829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397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B38E3B-FFE9-4AA9-A13B-21888D845768}"/>
              </a:ext>
            </a:extLst>
          </p:cNvPr>
          <p:cNvSpPr/>
          <p:nvPr/>
        </p:nvSpPr>
        <p:spPr>
          <a:xfrm>
            <a:off x="0" y="6373504"/>
            <a:ext cx="12192000" cy="484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A4BFB-FD05-4DEB-868D-A89B966DBDA3}"/>
              </a:ext>
            </a:extLst>
          </p:cNvPr>
          <p:cNvSpPr txBox="1"/>
          <p:nvPr/>
        </p:nvSpPr>
        <p:spPr>
          <a:xfrm>
            <a:off x="335493" y="6431086"/>
            <a:ext cx="3053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 поддршка – проекти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377DB8-C4F7-4D1A-9341-1594DDBA0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381" y="586422"/>
            <a:ext cx="6095238" cy="58158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42CB39-F1A7-4A78-B89E-D24BCC58754B}"/>
              </a:ext>
            </a:extLst>
          </p:cNvPr>
          <p:cNvSpPr txBox="1"/>
          <p:nvPr/>
        </p:nvSpPr>
        <p:spPr>
          <a:xfrm>
            <a:off x="1737572" y="586422"/>
            <a:ext cx="38951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mk-MK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Планинарски патеки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mk-MK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mk-MK" sz="1400" b="1" dirty="0">
                <a:solidFill>
                  <a:schemeClr val="accent1">
                    <a:lumMod val="75000"/>
                  </a:schemeClr>
                </a:solidFill>
              </a:rPr>
              <a:t>Направени се 39 планинарски патеки до 2017 а</a:t>
            </a:r>
          </a:p>
          <a:p>
            <a:r>
              <a:rPr lang="mk-MK" sz="1400" b="1" dirty="0">
                <a:solidFill>
                  <a:schemeClr val="accent1">
                    <a:lumMod val="75000"/>
                  </a:schemeClr>
                </a:solidFill>
              </a:rPr>
              <a:t>во 2018 година ќе се направат уште 11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C95C1370-CE8F-46AC-909B-695C916D20F8}"/>
              </a:ext>
            </a:extLst>
          </p:cNvPr>
          <p:cNvSpPr txBox="1"/>
          <p:nvPr/>
        </p:nvSpPr>
        <p:spPr>
          <a:xfrm>
            <a:off x="1737573" y="1444223"/>
            <a:ext cx="404753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k-M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k-MK" sz="17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‘’Спортско качување’’</a:t>
            </a:r>
          </a:p>
          <a:p>
            <a:r>
              <a:rPr lang="mk-MK" sz="1400" b="1" dirty="0">
                <a:solidFill>
                  <a:schemeClr val="accent1">
                    <a:lumMod val="75000"/>
                  </a:schemeClr>
                </a:solidFill>
              </a:rPr>
              <a:t>Во прва фаза се изработени насоки на три локации и тоа во Кадина река, Маврово и Матка.</a:t>
            </a:r>
          </a:p>
          <a:p>
            <a:r>
              <a:rPr lang="mk-MK" sz="1400" b="1" dirty="0">
                <a:solidFill>
                  <a:schemeClr val="accent1">
                    <a:lumMod val="75000"/>
                  </a:schemeClr>
                </a:solidFill>
              </a:rPr>
              <a:t>Во иднина е предвидено изработка на насоки за уште 120 локации ширум Македонија.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300F946C-3B1B-41C5-B0F7-B7B9DE45F36E}"/>
              </a:ext>
            </a:extLst>
          </p:cNvPr>
          <p:cNvSpPr txBox="1"/>
          <p:nvPr/>
        </p:nvSpPr>
        <p:spPr>
          <a:xfrm>
            <a:off x="1737573" y="2717522"/>
            <a:ext cx="404753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k-M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k-MK" sz="17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‘’Алпинизам’’</a:t>
            </a:r>
          </a:p>
          <a:p>
            <a:r>
              <a:rPr lang="mk-MK" sz="1400" b="1" dirty="0">
                <a:solidFill>
                  <a:schemeClr val="accent1">
                    <a:lumMod val="75000"/>
                  </a:schemeClr>
                </a:solidFill>
              </a:rPr>
              <a:t>Во 2018 година АППТ заедно со алпинистичката федерација на РМ ќе изготви насоки на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mk-MK" sz="1400" b="1" dirty="0">
                <a:solidFill>
                  <a:schemeClr val="accent1">
                    <a:lumMod val="75000"/>
                  </a:schemeClr>
                </a:solidFill>
              </a:rPr>
              <a:t>четири локации и тоа: Матка, Демир Капија, Лешница и Остра Карпа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AD054A2B-AD0B-4070-AA49-20E53B6C9D7C}"/>
              </a:ext>
            </a:extLst>
          </p:cNvPr>
          <p:cNvSpPr txBox="1"/>
          <p:nvPr/>
        </p:nvSpPr>
        <p:spPr>
          <a:xfrm>
            <a:off x="1737572" y="3991119"/>
            <a:ext cx="4199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k-M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k-MK" sz="17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Уредување на полетиште за параглајдери во Крушево</a:t>
            </a:r>
          </a:p>
          <a:p>
            <a:r>
              <a:rPr lang="mk-MK" sz="1400" b="1" dirty="0">
                <a:solidFill>
                  <a:schemeClr val="accent1">
                    <a:lumMod val="75000"/>
                  </a:schemeClr>
                </a:solidFill>
              </a:rPr>
              <a:t>Изработка на 900м2 полетиште на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mk-MK" sz="1400" b="1" dirty="0">
                <a:solidFill>
                  <a:schemeClr val="accent1">
                    <a:lumMod val="75000"/>
                  </a:schemeClr>
                </a:solidFill>
              </a:rPr>
              <a:t>Мечкин Камен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”</a:t>
            </a:r>
            <a:endParaRPr lang="mk-M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5CE609AE-64C5-4B2B-B0DA-B21E39D02A4F}"/>
              </a:ext>
            </a:extLst>
          </p:cNvPr>
          <p:cNvSpPr txBox="1"/>
          <p:nvPr/>
        </p:nvSpPr>
        <p:spPr>
          <a:xfrm>
            <a:off x="1737571" y="4879698"/>
            <a:ext cx="419993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k-M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k-MK" sz="17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Поддршка на 21 манифестација </a:t>
            </a:r>
          </a:p>
          <a:p>
            <a:r>
              <a:rPr lang="mk-MK" sz="1400" b="1" dirty="0">
                <a:solidFill>
                  <a:schemeClr val="accent1">
                    <a:lumMod val="75000"/>
                  </a:schemeClr>
                </a:solidFill>
              </a:rPr>
              <a:t>Со буџет од 1.000.000 денари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D649F1-9C99-4A7D-A253-632E318F155C}"/>
              </a:ext>
            </a:extLst>
          </p:cNvPr>
          <p:cNvSpPr txBox="1"/>
          <p:nvPr/>
        </p:nvSpPr>
        <p:spPr>
          <a:xfrm>
            <a:off x="6943511" y="784173"/>
            <a:ext cx="419993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k-M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k-MK" sz="17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‘’Планинарски и велосипедски патеки’’</a:t>
            </a:r>
          </a:p>
          <a:p>
            <a:r>
              <a:rPr lang="mk-MK" sz="1400" b="1" dirty="0">
                <a:solidFill>
                  <a:schemeClr val="accent1">
                    <a:lumMod val="75000"/>
                  </a:schemeClr>
                </a:solidFill>
              </a:rPr>
              <a:t>До сега се уредени 15 патеки, предвидени се нови во иднина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7D372E-8FF5-4023-9902-2F74DF48FCA1}"/>
              </a:ext>
            </a:extLst>
          </p:cNvPr>
          <p:cNvSpPr txBox="1"/>
          <p:nvPr/>
        </p:nvSpPr>
        <p:spPr>
          <a:xfrm>
            <a:off x="6943513" y="1809300"/>
            <a:ext cx="4199931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k-M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k-MK" sz="17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‘Виа Игнатиа’’</a:t>
            </a:r>
          </a:p>
          <a:p>
            <a:r>
              <a:rPr lang="mk-MK" sz="1400" b="1" dirty="0">
                <a:solidFill>
                  <a:schemeClr val="accent1">
                    <a:lumMod val="75000"/>
                  </a:schemeClr>
                </a:solidFill>
              </a:rPr>
              <a:t>Мапиран е стариот римски пат со 13 инфо табли и 15 миокази. Дополнително е изработено и промотивно видео.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D38B74-D9B9-441A-9240-FA058523958B}"/>
              </a:ext>
            </a:extLst>
          </p:cNvPr>
          <p:cNvSpPr txBox="1"/>
          <p:nvPr/>
        </p:nvSpPr>
        <p:spPr>
          <a:xfrm>
            <a:off x="6943513" y="2809574"/>
            <a:ext cx="41999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k-M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k-MK" sz="17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Регионална конференција за Активен Туризам</a:t>
            </a:r>
          </a:p>
          <a:p>
            <a:r>
              <a:rPr lang="mk-MK" sz="1400" b="1" dirty="0">
                <a:solidFill>
                  <a:schemeClr val="accent1">
                    <a:lumMod val="75000"/>
                  </a:schemeClr>
                </a:solidFill>
              </a:rPr>
              <a:t>Во соработка со УСАИД и АТТА (Асоцијација за активен туризам) беше организирана првата регионална конференција и самит на балканот за активен туризам на која учествуваа повеќе од 300 тур оператори кои нудат ваков тип на туризам.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275432-334C-4591-BAEB-99266D8C2DE8}"/>
              </a:ext>
            </a:extLst>
          </p:cNvPr>
          <p:cNvSpPr txBox="1"/>
          <p:nvPr/>
        </p:nvSpPr>
        <p:spPr>
          <a:xfrm>
            <a:off x="6943513" y="4548258"/>
            <a:ext cx="41999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k-M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k-MK" sz="17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Подстратегија за развој на конгресен туризам</a:t>
            </a:r>
            <a:endParaRPr lang="mk-M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0F3DF-E013-44ED-8F0B-C6F7F9AFEC1C}"/>
              </a:ext>
            </a:extLst>
          </p:cNvPr>
          <p:cNvSpPr txBox="1"/>
          <p:nvPr/>
        </p:nvSpPr>
        <p:spPr>
          <a:xfrm>
            <a:off x="6943512" y="5156117"/>
            <a:ext cx="419993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k-M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k-MK" sz="17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Подстратегија за традиција и настани</a:t>
            </a:r>
            <a:endParaRPr lang="mk-M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F9F8F7-0AF3-4812-AC8B-08DEA45BDB41}"/>
              </a:ext>
            </a:extLst>
          </p:cNvPr>
          <p:cNvSpPr txBox="1"/>
          <p:nvPr/>
        </p:nvSpPr>
        <p:spPr>
          <a:xfrm>
            <a:off x="6943511" y="5560200"/>
            <a:ext cx="419993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k-M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k-MK" sz="17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Подстратегија за активен туризам</a:t>
            </a:r>
            <a:endParaRPr lang="mk-MK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5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FF50BF7-8A6A-4D44-B227-D7BB0E89B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381" y="586422"/>
            <a:ext cx="6095238" cy="58158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B38E3B-FFE9-4AA9-A13B-21888D845768}"/>
              </a:ext>
            </a:extLst>
          </p:cNvPr>
          <p:cNvSpPr/>
          <p:nvPr/>
        </p:nvSpPr>
        <p:spPr>
          <a:xfrm>
            <a:off x="0" y="6373504"/>
            <a:ext cx="12192000" cy="484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A4BFB-FD05-4DEB-868D-A89B966DBDA3}"/>
              </a:ext>
            </a:extLst>
          </p:cNvPr>
          <p:cNvSpPr txBox="1"/>
          <p:nvPr/>
        </p:nvSpPr>
        <p:spPr>
          <a:xfrm>
            <a:off x="335493" y="6431086"/>
            <a:ext cx="399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 поддршка – наши публикации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AC1403-4E86-4067-B080-A82416EADB24}"/>
              </a:ext>
            </a:extLst>
          </p:cNvPr>
          <p:cNvSpPr/>
          <p:nvPr/>
        </p:nvSpPr>
        <p:spPr>
          <a:xfrm>
            <a:off x="0" y="1"/>
            <a:ext cx="12192000" cy="484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02A669-83A5-49F6-8C47-A570D3B74804}"/>
              </a:ext>
            </a:extLst>
          </p:cNvPr>
          <p:cNvSpPr txBox="1"/>
          <p:nvPr/>
        </p:nvSpPr>
        <p:spPr>
          <a:xfrm>
            <a:off x="335493" y="57583"/>
            <a:ext cx="381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Водичи </a:t>
            </a:r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mk-MK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Издание 2016/2017 година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1C825A-13B9-4FC4-8385-036750AE43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8043" y="756358"/>
            <a:ext cx="2375296" cy="38299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33B83B-62DB-4B6A-9D3D-74B964F93F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20" y="756358"/>
            <a:ext cx="2727802" cy="38299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0D38F7-2996-42B6-A534-007C4173D3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732" y="756358"/>
            <a:ext cx="2727801" cy="38349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E002EB-887F-4A04-A149-59FCFF1839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8027" y="757452"/>
            <a:ext cx="2122445" cy="38288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E5E2BA7-5053-44A6-B7D5-1E4B94F128A9}"/>
              </a:ext>
            </a:extLst>
          </p:cNvPr>
          <p:cNvSpPr txBox="1"/>
          <p:nvPr/>
        </p:nvSpPr>
        <p:spPr>
          <a:xfrm>
            <a:off x="335493" y="5023232"/>
            <a:ext cx="10472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Прво издание </a:t>
            </a:r>
            <a:r>
              <a:rPr lang="mk-MK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водичи во државна сопственост </a:t>
            </a:r>
            <a:r>
              <a:rPr lang="mk-M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</a:t>
            </a:r>
            <a:r>
              <a:rPr lang="mk-MK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далечната </a:t>
            </a:r>
            <a:r>
              <a:rPr lang="mk-M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1956 година!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D48962-EE0B-48B7-A837-3EF9BC4E3EFD}"/>
              </a:ext>
            </a:extLst>
          </p:cNvPr>
          <p:cNvSpPr txBox="1"/>
          <p:nvPr/>
        </p:nvSpPr>
        <p:spPr>
          <a:xfrm>
            <a:off x="335493" y="5474867"/>
            <a:ext cx="6923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1600" b="1" dirty="0">
                <a:solidFill>
                  <a:schemeClr val="accent5">
                    <a:lumMod val="50000"/>
                  </a:schemeClr>
                </a:solidFill>
              </a:rPr>
              <a:t>Јазици: Македонски, Руски, Бугарски, Српски, Англиски, Албански и Турски</a:t>
            </a:r>
          </a:p>
        </p:txBody>
      </p:sp>
    </p:spTree>
    <p:extLst>
      <p:ext uri="{BB962C8B-B14F-4D97-AF65-F5344CB8AC3E}">
        <p14:creationId xmlns:p14="http://schemas.microsoft.com/office/powerpoint/2010/main" val="221469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FF50BF7-8A6A-4D44-B227-D7BB0E89B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381" y="586422"/>
            <a:ext cx="6095238" cy="58158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B38E3B-FFE9-4AA9-A13B-21888D845768}"/>
              </a:ext>
            </a:extLst>
          </p:cNvPr>
          <p:cNvSpPr/>
          <p:nvPr/>
        </p:nvSpPr>
        <p:spPr>
          <a:xfrm>
            <a:off x="0" y="6373504"/>
            <a:ext cx="12192000" cy="484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A4BFB-FD05-4DEB-868D-A89B966DBDA3}"/>
              </a:ext>
            </a:extLst>
          </p:cNvPr>
          <p:cNvSpPr txBox="1"/>
          <p:nvPr/>
        </p:nvSpPr>
        <p:spPr>
          <a:xfrm>
            <a:off x="335493" y="6431086"/>
            <a:ext cx="399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 поддршка – наши публикации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AC1403-4E86-4067-B080-A82416EADB24}"/>
              </a:ext>
            </a:extLst>
          </p:cNvPr>
          <p:cNvSpPr/>
          <p:nvPr/>
        </p:nvSpPr>
        <p:spPr>
          <a:xfrm>
            <a:off x="0" y="1"/>
            <a:ext cx="12192000" cy="484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02A669-83A5-49F6-8C47-A570D3B74804}"/>
              </a:ext>
            </a:extLst>
          </p:cNvPr>
          <p:cNvSpPr txBox="1"/>
          <p:nvPr/>
        </p:nvSpPr>
        <p:spPr>
          <a:xfrm>
            <a:off x="335493" y="57583"/>
            <a:ext cx="2834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Спортско качувачки водич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99431A-4DB0-43FF-A730-C869B06ADA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" y="871861"/>
            <a:ext cx="9973056" cy="511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3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A904F86-E948-4311-B003-3E7135ED3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381" y="586422"/>
            <a:ext cx="6095238" cy="58158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B38E3B-FFE9-4AA9-A13B-21888D845768}"/>
              </a:ext>
            </a:extLst>
          </p:cNvPr>
          <p:cNvSpPr/>
          <p:nvPr/>
        </p:nvSpPr>
        <p:spPr>
          <a:xfrm>
            <a:off x="0" y="6373504"/>
            <a:ext cx="12192000" cy="484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A4BFB-FD05-4DEB-868D-A89B966DBDA3}"/>
              </a:ext>
            </a:extLst>
          </p:cNvPr>
          <p:cNvSpPr txBox="1"/>
          <p:nvPr/>
        </p:nvSpPr>
        <p:spPr>
          <a:xfrm>
            <a:off x="335493" y="6431086"/>
            <a:ext cx="399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 поддршка – наши публикации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AC1403-4E86-4067-B080-A82416EADB24}"/>
              </a:ext>
            </a:extLst>
          </p:cNvPr>
          <p:cNvSpPr/>
          <p:nvPr/>
        </p:nvSpPr>
        <p:spPr>
          <a:xfrm>
            <a:off x="0" y="1"/>
            <a:ext cx="12192000" cy="484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536368-CCAF-49B7-AB35-F514EFC90845}"/>
              </a:ext>
            </a:extLst>
          </p:cNvPr>
          <p:cNvSpPr txBox="1"/>
          <p:nvPr/>
        </p:nvSpPr>
        <p:spPr>
          <a:xfrm>
            <a:off x="335493" y="57583"/>
            <a:ext cx="10052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Генерални брошури за градовите Скопје, Охрид, Струга, Крушево и Битола – Издание 2017 година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93FE28-1B95-4E91-883A-775DE54E66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4610" y="716506"/>
            <a:ext cx="3519216" cy="2524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E798E9-EB1A-4F3A-ADF6-BD968EC27A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25" y="716507"/>
            <a:ext cx="3595173" cy="25862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3D616B-B885-4BB0-81CB-3AE5CFF29C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25" y="3429000"/>
            <a:ext cx="3607064" cy="25862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FA09D7-B856-44DB-822E-11E9982BAF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306" y="716506"/>
            <a:ext cx="3557496" cy="25555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83E396-2287-4E7A-82F3-7807A1C31D2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306" y="3429000"/>
            <a:ext cx="3604818" cy="25862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7A594E8-112E-483D-9C1B-5DAB14AA37AB}"/>
              </a:ext>
            </a:extLst>
          </p:cNvPr>
          <p:cNvSpPr txBox="1"/>
          <p:nvPr/>
        </p:nvSpPr>
        <p:spPr>
          <a:xfrm>
            <a:off x="8009548" y="3351739"/>
            <a:ext cx="3519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400" b="1" dirty="0">
                <a:solidFill>
                  <a:schemeClr val="accent5">
                    <a:lumMod val="50000"/>
                  </a:schemeClr>
                </a:solidFill>
              </a:rPr>
              <a:t>Мало издание на рекламен материјал за градовите Скопје, Охрид, Струга, Крушево, и Битола објавен во прва фаза само на англиски јазик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BA02D5-7E6E-4CCF-A86F-B8BA3465AA9B}"/>
              </a:ext>
            </a:extLst>
          </p:cNvPr>
          <p:cNvSpPr txBox="1"/>
          <p:nvPr/>
        </p:nvSpPr>
        <p:spPr>
          <a:xfrm>
            <a:off x="8008295" y="4867153"/>
            <a:ext cx="35942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400" b="1" dirty="0">
                <a:solidFill>
                  <a:schemeClr val="accent5">
                    <a:lumMod val="50000"/>
                  </a:schemeClr>
                </a:solidFill>
              </a:rPr>
              <a:t>Дополнително е изготвен и краток видео материјал во времетраење од по 15 минути за секој град посебно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765703-FFB6-4D29-87DD-E71E4E8001E4}"/>
              </a:ext>
            </a:extLst>
          </p:cNvPr>
          <p:cNvSpPr txBox="1"/>
          <p:nvPr/>
        </p:nvSpPr>
        <p:spPr>
          <a:xfrm>
            <a:off x="8009548" y="4314911"/>
            <a:ext cx="351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400" b="1" dirty="0">
                <a:solidFill>
                  <a:schemeClr val="accent5">
                    <a:lumMod val="50000"/>
                  </a:schemeClr>
                </a:solidFill>
              </a:rPr>
              <a:t>2018 година – Планиран редизајн и публикација на други странски јазици</a:t>
            </a:r>
          </a:p>
        </p:txBody>
      </p:sp>
    </p:spTree>
    <p:extLst>
      <p:ext uri="{BB962C8B-B14F-4D97-AF65-F5344CB8AC3E}">
        <p14:creationId xmlns:p14="http://schemas.microsoft.com/office/powerpoint/2010/main" val="403565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B38E3B-FFE9-4AA9-A13B-21888D845768}"/>
              </a:ext>
            </a:extLst>
          </p:cNvPr>
          <p:cNvSpPr/>
          <p:nvPr/>
        </p:nvSpPr>
        <p:spPr>
          <a:xfrm>
            <a:off x="0" y="6373504"/>
            <a:ext cx="12192000" cy="484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A4BFB-FD05-4DEB-868D-A89B966DBDA3}"/>
              </a:ext>
            </a:extLst>
          </p:cNvPr>
          <p:cNvSpPr txBox="1"/>
          <p:nvPr/>
        </p:nvSpPr>
        <p:spPr>
          <a:xfrm>
            <a:off x="335493" y="6431086"/>
            <a:ext cx="404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 промоција – наши публикации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2624F8-C85B-4AEC-9F17-E2FD0B32E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918"/>
            <a:ext cx="7206018" cy="63445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EBBB8C-7DC3-4AD9-8398-20922C9094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325" y="643515"/>
            <a:ext cx="5574500" cy="13918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64FCB7-EC8D-434A-A963-7678A3A4DC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325" y="3432290"/>
            <a:ext cx="5574500" cy="13948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66DAD4-DE27-4DFA-8F88-706FA94F10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325" y="2035373"/>
            <a:ext cx="5574500" cy="13953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6FFFE1-2B43-4187-80E8-A0F64F9E0D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325" y="4822627"/>
            <a:ext cx="5659122" cy="139185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DAC1403-4E86-4067-B080-A82416EADB24}"/>
              </a:ext>
            </a:extLst>
          </p:cNvPr>
          <p:cNvSpPr/>
          <p:nvPr/>
        </p:nvSpPr>
        <p:spPr>
          <a:xfrm>
            <a:off x="0" y="1"/>
            <a:ext cx="12192000" cy="484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15C7F6-D6DC-4193-BE10-76AAC896BCB2}"/>
              </a:ext>
            </a:extLst>
          </p:cNvPr>
          <p:cNvSpPr txBox="1"/>
          <p:nvPr/>
        </p:nvSpPr>
        <p:spPr>
          <a:xfrm>
            <a:off x="335493" y="57583"/>
            <a:ext cx="563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Генерална брошура со 16 теми – Издание 2013 година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25D030-3061-49CA-8D3E-ED3163C5E367}"/>
              </a:ext>
            </a:extLst>
          </p:cNvPr>
          <p:cNvSpPr txBox="1"/>
          <p:nvPr/>
        </p:nvSpPr>
        <p:spPr>
          <a:xfrm>
            <a:off x="335493" y="962102"/>
            <a:ext cx="563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година - Првото посериозно издание на промотивен материјал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B9BECF-029B-4C67-A101-D8D1281E76B8}"/>
              </a:ext>
            </a:extLst>
          </p:cNvPr>
          <p:cNvSpPr txBox="1"/>
          <p:nvPr/>
        </p:nvSpPr>
        <p:spPr>
          <a:xfrm>
            <a:off x="316175" y="1451685"/>
            <a:ext cx="5636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200" b="1" dirty="0">
                <a:solidFill>
                  <a:schemeClr val="accent5">
                    <a:lumMod val="50000"/>
                  </a:schemeClr>
                </a:solidFill>
              </a:rPr>
              <a:t>Модерен дизајн склопен со спирала кој овозможува да брошурата нема почеток и крај, дизајн кој го отсликува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“Timeless” </a:t>
            </a:r>
            <a:r>
              <a:rPr lang="mk-MK" sz="1200" b="1" dirty="0">
                <a:solidFill>
                  <a:schemeClr val="accent5">
                    <a:lumMod val="50000"/>
                  </a:schemeClr>
                </a:solidFill>
              </a:rPr>
              <a:t>значењето на нашиот бренд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7D0B8B-3132-40D3-A1C4-6DED99C918F5}"/>
              </a:ext>
            </a:extLst>
          </p:cNvPr>
          <p:cNvSpPr txBox="1"/>
          <p:nvPr/>
        </p:nvSpPr>
        <p:spPr>
          <a:xfrm>
            <a:off x="316174" y="1913350"/>
            <a:ext cx="5779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200" b="1" dirty="0">
                <a:solidFill>
                  <a:schemeClr val="accent5">
                    <a:lumMod val="50000"/>
                  </a:schemeClr>
                </a:solidFill>
              </a:rPr>
              <a:t>Кратки информации искористени како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“Teaser” </a:t>
            </a:r>
            <a:r>
              <a:rPr lang="mk-MK" sz="1200" b="1" dirty="0">
                <a:solidFill>
                  <a:schemeClr val="accent5">
                    <a:lumMod val="50000"/>
                  </a:schemeClr>
                </a:solidFill>
              </a:rPr>
              <a:t>за поттикнување на желбата за истражување на подетални информации со посета на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www.macedonia-timeless.com</a:t>
            </a:r>
            <a:r>
              <a:rPr lang="mk-MK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mk-MK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951BFB-7793-4A19-91BF-318CC46A0A6D}"/>
              </a:ext>
            </a:extLst>
          </p:cNvPr>
          <p:cNvSpPr txBox="1"/>
          <p:nvPr/>
        </p:nvSpPr>
        <p:spPr>
          <a:xfrm>
            <a:off x="964666" y="2636625"/>
            <a:ext cx="1560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 b="1" dirty="0">
                <a:solidFill>
                  <a:schemeClr val="accent5">
                    <a:lumMod val="50000"/>
                  </a:schemeClr>
                </a:solidFill>
              </a:rPr>
              <a:t>16 теми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B41FFB-1F74-4B2B-A032-B7C0A1858BAC}"/>
              </a:ext>
            </a:extLst>
          </p:cNvPr>
          <p:cNvSpPr txBox="1"/>
          <p:nvPr/>
        </p:nvSpPr>
        <p:spPr>
          <a:xfrm>
            <a:off x="807716" y="3007818"/>
            <a:ext cx="239973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Adventure Land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Child’s Dream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Crossroads of Civilizations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Gamble in Style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Amazing Nature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Lost World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Buy your Perfect Pearl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Always Leisure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Conference &amp; Wisdom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Cradle of Culture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Reach for 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Precious Ongoing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Competition &amp; Comprehension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Tradition Today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Magic Party Nights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Walk through History</a:t>
            </a:r>
          </a:p>
          <a:p>
            <a:endParaRPr lang="mk-MK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42B083-2E8E-46D1-94AD-05665864565C}"/>
              </a:ext>
            </a:extLst>
          </p:cNvPr>
          <p:cNvSpPr txBox="1"/>
          <p:nvPr/>
        </p:nvSpPr>
        <p:spPr>
          <a:xfrm>
            <a:off x="3786258" y="3007818"/>
            <a:ext cx="1560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 b="1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mk-MK" sz="2000" b="1" dirty="0">
                <a:solidFill>
                  <a:schemeClr val="accent5">
                    <a:lumMod val="50000"/>
                  </a:schemeClr>
                </a:solidFill>
              </a:rPr>
              <a:t> јазици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F1B1A5-7CE3-441E-B11B-B580C0DD0C00}"/>
              </a:ext>
            </a:extLst>
          </p:cNvPr>
          <p:cNvSpPr txBox="1"/>
          <p:nvPr/>
        </p:nvSpPr>
        <p:spPr>
          <a:xfrm>
            <a:off x="3628700" y="3354074"/>
            <a:ext cx="23997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mk-MK" sz="1200" b="1" dirty="0">
                <a:solidFill>
                  <a:schemeClr val="accent5">
                    <a:lumMod val="50000"/>
                  </a:schemeClr>
                </a:solidFill>
              </a:rPr>
              <a:t>Англиски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k-MK" sz="1200" b="1" dirty="0">
                <a:solidFill>
                  <a:schemeClr val="accent5">
                    <a:lumMod val="50000"/>
                  </a:schemeClr>
                </a:solidFill>
              </a:rPr>
              <a:t>Германски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k-MK" sz="1200" b="1" dirty="0">
                <a:solidFill>
                  <a:schemeClr val="accent5">
                    <a:lumMod val="50000"/>
                  </a:schemeClr>
                </a:solidFill>
              </a:rPr>
              <a:t>Полски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k-MK" sz="1200" b="1" dirty="0">
                <a:solidFill>
                  <a:schemeClr val="accent5">
                    <a:lumMod val="50000"/>
                  </a:schemeClr>
                </a:solidFill>
              </a:rPr>
              <a:t>Турски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k-MK" sz="1200" b="1" dirty="0">
                <a:solidFill>
                  <a:schemeClr val="accent5">
                    <a:lumMod val="50000"/>
                  </a:schemeClr>
                </a:solidFill>
              </a:rPr>
              <a:t>Француски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k-MK" sz="1200" b="1" dirty="0">
                <a:solidFill>
                  <a:schemeClr val="accent5">
                    <a:lumMod val="50000"/>
                  </a:schemeClr>
                </a:solidFill>
              </a:rPr>
              <a:t>Италијански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k-MK" sz="1200" b="1" dirty="0">
                <a:solidFill>
                  <a:schemeClr val="accent5">
                    <a:lumMod val="50000"/>
                  </a:schemeClr>
                </a:solidFill>
              </a:rPr>
              <a:t>Бугарски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k-MK" sz="1200" b="1" dirty="0">
                <a:solidFill>
                  <a:schemeClr val="accent5">
                    <a:lumMod val="50000"/>
                  </a:schemeClr>
                </a:solidFill>
              </a:rPr>
              <a:t>Српски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k-MK" sz="1200" b="1" dirty="0">
                <a:solidFill>
                  <a:schemeClr val="accent5">
                    <a:lumMod val="50000"/>
                  </a:schemeClr>
                </a:solidFill>
              </a:rPr>
              <a:t>Руски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k-MK" sz="1200" b="1" dirty="0">
                <a:solidFill>
                  <a:schemeClr val="accent5">
                    <a:lumMod val="50000"/>
                  </a:schemeClr>
                </a:solidFill>
              </a:rPr>
              <a:t>Албански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k-MK" sz="1200" b="1" dirty="0">
                <a:solidFill>
                  <a:schemeClr val="accent5">
                    <a:lumMod val="50000"/>
                  </a:schemeClr>
                </a:solidFill>
              </a:rPr>
              <a:t>Кинески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k-MK" sz="1200" b="1" dirty="0">
                <a:solidFill>
                  <a:schemeClr val="accent5">
                    <a:lumMod val="50000"/>
                  </a:schemeClr>
                </a:solidFill>
              </a:rPr>
              <a:t>Јапонски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85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4034</TotalTime>
  <Words>1043</Words>
  <Application>Microsoft Office PowerPoint</Application>
  <PresentationFormat>Widescreen</PresentationFormat>
  <Paragraphs>253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123</cp:revision>
  <dcterms:created xsi:type="dcterms:W3CDTF">2018-04-18T07:13:48Z</dcterms:created>
  <dcterms:modified xsi:type="dcterms:W3CDTF">2018-05-04T13:48:21Z</dcterms:modified>
</cp:coreProperties>
</file>