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2"/>
  </p:notesMasterIdLst>
  <p:sldIdLst>
    <p:sldId id="318" r:id="rId4"/>
    <p:sldId id="271" r:id="rId5"/>
    <p:sldId id="341" r:id="rId6"/>
    <p:sldId id="342" r:id="rId7"/>
    <p:sldId id="331" r:id="rId8"/>
    <p:sldId id="349" r:id="rId9"/>
    <p:sldId id="350" r:id="rId10"/>
    <p:sldId id="339" r:id="rId11"/>
    <p:sldId id="340" r:id="rId12"/>
    <p:sldId id="344" r:id="rId13"/>
    <p:sldId id="343" r:id="rId14"/>
    <p:sldId id="354" r:id="rId15"/>
    <p:sldId id="355" r:id="rId16"/>
    <p:sldId id="345" r:id="rId17"/>
    <p:sldId id="346" r:id="rId18"/>
    <p:sldId id="348" r:id="rId19"/>
    <p:sldId id="347" r:id="rId20"/>
    <p:sldId id="3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1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50" y="11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ar%20Kalenikov\Downloads\ES301E16%20(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Content.Outlook\RUPVKKKW\&#1055;&#1088;&#1080;&#1084;&#1072;&#1088;&#1085;&#1080;%20&#1087;&#1072;&#1079;&#1072;&#1088;&#1080;%20(2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ar%20Kalenikov\Desktop\&#1057;&#1090;&#1088;&#1072;&#1090;&#1077;&#1096;&#1082;&#1086;%20&#1087;&#1083;&#1072;&#1085;&#1080;&#1091;&#1088;&#1072;&#1114;&#1077;%202023\&#1055;&#1088;&#1086;&#1094;&#1077;&#1085;&#1090;%20&#1085;&#1072;%20&#1076;&#1086;&#1084;&#1072;&#1096;&#1085;&#1080;&#1090;&#1077;%20&#1080;%20&#1089;&#1090;&#1088;&#1072;&#1085;&#1089;&#1082;&#1080;&#1090;&#1077;%20&#1090;&#1091;&#1088;&#1080;&#1089;&#1090;&#1080;%20&#1080;%20&#1085;&#1086;&#1116;&#1077;&#1074;&#1072;&#1114;&#1072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ar%20Kalenikov\Desktop\&#1057;&#1090;&#1088;&#1072;&#1090;&#1077;&#1096;&#1082;&#1086;%20&#1087;&#1083;&#1072;&#1085;&#1080;&#1091;&#1088;&#1072;&#1114;&#1077;%202023\&#1055;&#1088;&#1086;&#1094;&#1077;&#1085;&#1090;%20&#1085;&#1072;%20&#1076;&#1086;&#1084;&#1072;&#1096;&#1085;&#1080;&#1090;&#1077;%20&#1080;%20&#1089;&#1090;&#1088;&#1072;&#1085;&#1089;&#1082;&#1080;&#1090;&#1077;%20&#1090;&#1091;&#1088;&#1080;&#1089;&#1090;&#1080;%20&#1080;%20&#1085;&#1086;&#1116;&#1077;&#1074;&#1072;&#1114;&#1072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ar%20Kalenikov\Downloads\&#1087;&#1086;&#1089;&#1090;&#1080;%20&#1085;&#1072;%20&#1074;&#1077;&#1073;%20&#1080;%20&#1090;&#1086;&#1087;%205%20&#1079;&#1077;&#1084;&#1112;&#1080;%20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ar%20Kalenikov\Desktop\Barano%20-%20odoreno%20vo%20total%202018-20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Microsoft\Windows\INetCache\Content.Outlook\RUPVKKKW\&#1055;&#1088;&#1080;&#1084;&#1072;&#1088;&#1085;&#1080;%20&#1087;&#1072;&#1079;&#1072;&#1088;&#1080;%20(2)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ar%20Kalenikov\Downloads\ES052E18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andar%20Kalenikov\Desktop\&#1057;&#1090;&#1088;&#1072;&#1090;&#1077;&#1096;&#1082;&#1086;%20&#1087;&#1083;&#1072;&#1085;&#1080;&#1091;&#1088;&#1072;&#1114;&#1077;%202023\&#1055;&#1088;&#1086;&#1094;&#1077;&#1085;&#1090;%20&#1085;&#1072;%20&#1076;&#1086;&#1084;&#1072;&#1096;&#1085;&#1080;&#1090;&#1077;%20&#1080;%20&#1089;&#1090;&#1088;&#1072;&#1085;&#1089;&#1082;&#1080;&#1090;&#1077;%20&#1090;&#1091;&#1088;&#1080;&#1089;&#1090;&#1080;%20&#1080;%20&#1085;&#1086;&#1116;&#1077;&#1074;&#1072;&#1114;&#107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Туристи и ноќевања по години 2019/2021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ES301E16!$H$5</c:f>
              <c:strCache>
                <c:ptCount val="1"/>
                <c:pt idx="0">
                  <c:v>Туристи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ES301E16!$I$4:$N$4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%</c:v>
                </c:pt>
                <c:pt idx="3">
                  <c:v>2020</c:v>
                </c:pt>
                <c:pt idx="4">
                  <c:v>2021</c:v>
                </c:pt>
                <c:pt idx="5">
                  <c:v>%</c:v>
                </c:pt>
              </c:strCache>
            </c:strRef>
          </c:cat>
          <c:val>
            <c:numRef>
              <c:f>ES301E16!$I$5:$N$5</c:f>
              <c:numCache>
                <c:formatCode>General</c:formatCode>
                <c:ptCount val="6"/>
                <c:pt idx="0">
                  <c:v>1184963</c:v>
                </c:pt>
                <c:pt idx="1">
                  <c:v>467514</c:v>
                </c:pt>
                <c:pt idx="2" formatCode="0.0%">
                  <c:v>-0.60546109878536292</c:v>
                </c:pt>
                <c:pt idx="3">
                  <c:v>467514</c:v>
                </c:pt>
                <c:pt idx="4">
                  <c:v>702463</c:v>
                </c:pt>
                <c:pt idx="5" formatCode="0.0%">
                  <c:v>0.50254965626697812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2-4F88-A620-1EF973388F51}"/>
            </c:ext>
          </c:extLst>
        </c:ser>
        <c:ser>
          <c:idx val="1"/>
          <c:order val="1"/>
          <c:tx>
            <c:strRef>
              <c:f>ES301E16!$H$6</c:f>
              <c:strCache>
                <c:ptCount val="1"/>
                <c:pt idx="0">
                  <c:v>Ноќевања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ES301E16!$I$4:$N$4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%</c:v>
                </c:pt>
                <c:pt idx="3">
                  <c:v>2020</c:v>
                </c:pt>
                <c:pt idx="4">
                  <c:v>2021</c:v>
                </c:pt>
                <c:pt idx="5">
                  <c:v>%</c:v>
                </c:pt>
              </c:strCache>
            </c:strRef>
          </c:cat>
          <c:val>
            <c:numRef>
              <c:f>ES301E16!$I$6:$N$6</c:f>
              <c:numCache>
                <c:formatCode>General</c:formatCode>
                <c:ptCount val="6"/>
                <c:pt idx="0">
                  <c:v>3262398</c:v>
                </c:pt>
                <c:pt idx="1">
                  <c:v>1697535</c:v>
                </c:pt>
                <c:pt idx="2" formatCode="0.0%">
                  <c:v>-0.47966649072246859</c:v>
                </c:pt>
                <c:pt idx="3">
                  <c:v>1697535</c:v>
                </c:pt>
                <c:pt idx="4">
                  <c:v>2313543</c:v>
                </c:pt>
                <c:pt idx="5" formatCode="0.0%">
                  <c:v>0.36288382861030849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2-4F88-A620-1EF973388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1897216"/>
        <c:axId val="131898752"/>
      </c:barChart>
      <c:catAx>
        <c:axId val="13189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98752"/>
        <c:crosses val="autoZero"/>
        <c:auto val="1"/>
        <c:lblAlgn val="ctr"/>
        <c:lblOffset val="100"/>
        <c:noMultiLvlLbl val="0"/>
      </c:catAx>
      <c:valAx>
        <c:axId val="13189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97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200"/>
              <a:t>Учество на посетите од секундарните земји во вкупниот број туристи 2021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17-4EE0-8876-CBFA515DBD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17-4EE0-8876-CBFA515DBD8D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17-4EE0-8876-CBFA515DBD8D}"/>
              </c:ext>
            </c:extLst>
          </c:dPt>
          <c:dLbls>
            <c:dLbl>
              <c:idx val="0"/>
              <c:layout>
                <c:manualLayout>
                  <c:x val="0.1540940429103464"/>
                  <c:y val="-6.1103666941714476E-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17-4EE0-8876-CBFA515DBD8D}"/>
                </c:ext>
              </c:extLst>
            </c:dLbl>
            <c:dLbl>
              <c:idx val="1"/>
              <c:layout>
                <c:manualLayout>
                  <c:x val="-0.20430640359837637"/>
                  <c:y val="2.41058625472180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50" baseline="0" dirty="0"/>
                      <a:t>Секундарни земји туристи 2021; </a:t>
                    </a:r>
                    <a:fld id="{3C8712E2-72C0-4EAF-8620-6D99AB790748}" type="VALUE">
                      <a:rPr lang="ru-RU" sz="1050" baseline="0" dirty="0"/>
                      <a:pPr>
                        <a:defRPr sz="1050"/>
                      </a:pPr>
                      <a:t>[VALUE]</a:t>
                    </a:fld>
                    <a:endParaRPr lang="ru-RU" sz="105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17-4EE0-8876-CBFA515DBD8D}"/>
                </c:ext>
              </c:extLst>
            </c:dLbl>
            <c:dLbl>
              <c:idx val="2"/>
              <c:layout>
                <c:manualLayout>
                  <c:x val="-2.2427042008047592E-2"/>
                  <c:y val="0.255413661568977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B64BB4-F7DF-4CBB-903B-0D5F35BBE2FD}" type="VALUE">
                      <a:rPr lang="en-US" sz="1200" b="1" baseline="0" smtClean="0">
                        <a:solidFill>
                          <a:srgbClr val="00B050"/>
                        </a:solidFill>
                      </a:rPr>
                      <a:pPr>
                        <a:defRPr sz="1200" b="1">
                          <a:solidFill>
                            <a:srgbClr val="00B050"/>
                          </a:solidFill>
                        </a:defRPr>
                      </a:pPr>
                      <a:t>[VALUE]</a:t>
                    </a:fld>
                    <a:r>
                      <a:rPr lang="en-US" sz="1200" b="1" baseline="0" dirty="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0884304265308"/>
                      <c:h val="0.134918510937237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017-4EE0-8876-CBFA515DB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'Примарни пазари 2021'!$S$1:$U$1</c:f>
              <c:strCache>
                <c:ptCount val="3"/>
                <c:pt idx="0">
                  <c:v>Вкупен број странски туристи 2021 </c:v>
                </c:pt>
                <c:pt idx="1">
                  <c:v>Секундарни земји туристи 2021 Грција, Холандија,Германија, Романија,Италија, Изрел и  Англија</c:v>
                </c:pt>
                <c:pt idx="2">
                  <c:v>%</c:v>
                </c:pt>
              </c:strCache>
            </c:strRef>
          </c:cat>
          <c:val>
            <c:numRef>
              <c:f>'Примарни пазари 2021'!$S$2:$U$2</c:f>
              <c:numCache>
                <c:formatCode>General</c:formatCode>
                <c:ptCount val="3"/>
                <c:pt idx="0">
                  <c:v>293963</c:v>
                </c:pt>
                <c:pt idx="1">
                  <c:v>60924</c:v>
                </c:pt>
                <c:pt idx="2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17-4EE0-8876-CBFA515DBD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200"/>
              <a:t>Учество на ноќевањата од секундарните земји во вкупниот број ноќевања 2021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explosion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E0-4EE8-B147-3C7E59B8BBE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E0-4EE8-B147-3C7E59B8BBE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E0-4EE8-B147-3C7E59B8BBE8}"/>
              </c:ext>
            </c:extLst>
          </c:dPt>
          <c:dLbls>
            <c:dLbl>
              <c:idx val="0"/>
              <c:layout>
                <c:manualLayout>
                  <c:x val="0.17875277508208934"/>
                  <c:y val="-2.6875862055952739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E0-4EE8-B147-3C7E59B8BBE8}"/>
                </c:ext>
              </c:extLst>
            </c:dLbl>
            <c:dLbl>
              <c:idx val="1"/>
              <c:layout>
                <c:manualLayout>
                  <c:x val="-0.20079638762967"/>
                  <c:y val="6.5082276223954356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Секундарни земји ноќевања 2021; </a:t>
                    </a:r>
                    <a:fld id="{3C100367-6503-443C-9373-2ECFEDBFB883}" type="VALUE">
                      <a:rPr lang="ru-RU" baseline="0" dirty="0"/>
                      <a:pPr/>
                      <a:t>[VALUE]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E0-4EE8-B147-3C7E59B8BBE8}"/>
                </c:ext>
              </c:extLst>
            </c:dLbl>
            <c:dLbl>
              <c:idx val="2"/>
              <c:layout>
                <c:manualLayout>
                  <c:x val="-1.8142933786688336E-2"/>
                  <c:y val="0.231294494402543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B60D57-B263-4291-BCAF-0A75C5E75F74}" type="VALUE">
                      <a:rPr lang="en-US" sz="1200" b="1" baseline="0" smtClean="0">
                        <a:solidFill>
                          <a:srgbClr val="00B050"/>
                        </a:solidFill>
                      </a:rPr>
                      <a:pPr>
                        <a:defRPr sz="1200" b="1">
                          <a:solidFill>
                            <a:srgbClr val="00B050"/>
                          </a:solidFill>
                        </a:defRPr>
                      </a:pPr>
                      <a:t>[VALUE]</a:t>
                    </a:fld>
                    <a:r>
                      <a:rPr lang="en-US" sz="1200" b="1" baseline="0" dirty="0">
                        <a:solidFill>
                          <a:srgbClr val="00B05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E0-4EE8-B147-3C7E59B8B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'Примарни пазари 2021'!$S$6:$U$6</c:f>
              <c:strCache>
                <c:ptCount val="3"/>
                <c:pt idx="0">
                  <c:v>Вкупен број странски ноќевања 2021 </c:v>
                </c:pt>
                <c:pt idx="1">
                  <c:v>Секундарни земји ноќевања 2021 Грција, Холандија,Германија, Романија,Италија, Изрел и  Англија</c:v>
                </c:pt>
                <c:pt idx="2">
                  <c:v>%</c:v>
                </c:pt>
              </c:strCache>
            </c:strRef>
          </c:cat>
          <c:val>
            <c:numRef>
              <c:f>'Примарни пазари 2021'!$S$7:$U$7</c:f>
              <c:numCache>
                <c:formatCode>General</c:formatCode>
                <c:ptCount val="3"/>
                <c:pt idx="0">
                  <c:v>670460</c:v>
                </c:pt>
                <c:pt idx="1">
                  <c:v>140127</c:v>
                </c:pt>
                <c:pt idx="2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E0-4EE8-B147-3C7E59B8BB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400"/>
              <a:t>Топ 5 земји посети на веб страна 2021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Sheet1!$S$3:$S$7</c:f>
              <c:strCache>
                <c:ptCount val="5"/>
                <c:pt idx="0">
                  <c:v>Србија</c:v>
                </c:pt>
                <c:pt idx="1">
                  <c:v>Турција</c:v>
                </c:pt>
                <c:pt idx="2">
                  <c:v>Албанија</c:v>
                </c:pt>
                <c:pt idx="3">
                  <c:v>Америка</c:v>
                </c:pt>
                <c:pt idx="4">
                  <c:v>Бугарија</c:v>
                </c:pt>
              </c:strCache>
            </c:strRef>
          </c:cat>
          <c:val>
            <c:numRef>
              <c:f>Sheet1!$T$3:$T$7</c:f>
              <c:numCache>
                <c:formatCode>General</c:formatCode>
                <c:ptCount val="5"/>
                <c:pt idx="0">
                  <c:v>19042</c:v>
                </c:pt>
                <c:pt idx="1">
                  <c:v>12610</c:v>
                </c:pt>
                <c:pt idx="2">
                  <c:v>10198</c:v>
                </c:pt>
                <c:pt idx="3">
                  <c:v>8974</c:v>
                </c:pt>
                <c:pt idx="4">
                  <c:v>7437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B-4829-96F3-99276E0E4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3456640"/>
        <c:axId val="133459328"/>
      </c:barChart>
      <c:catAx>
        <c:axId val="13345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59328"/>
        <c:crosses val="autoZero"/>
        <c:auto val="1"/>
        <c:lblAlgn val="ctr"/>
        <c:lblOffset val="100"/>
        <c:noMultiLvlLbl val="0"/>
      </c:catAx>
      <c:valAx>
        <c:axId val="13345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56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050"/>
              <a:t>Посети на веб страна </a:t>
            </a:r>
            <a:r>
              <a:rPr lang="en-US" sz="1050"/>
              <a:t>www.macedoniatimeless.com</a:t>
            </a:r>
            <a:endParaRPr lang="mk-MK" sz="105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Посети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rgbClr val="00B050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Sheet1!$B$2:$E$2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I - IV 2022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229944</c:v>
                </c:pt>
                <c:pt idx="1">
                  <c:v>225886</c:v>
                </c:pt>
                <c:pt idx="2">
                  <c:v>187525</c:v>
                </c:pt>
                <c:pt idx="3">
                  <c:v>147652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47-4D70-9603-BD528227FB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3502464"/>
        <c:axId val="133505408"/>
      </c:lineChart>
      <c:catAx>
        <c:axId val="13350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05408"/>
        <c:crosses val="autoZero"/>
        <c:auto val="1"/>
        <c:lblAlgn val="ctr"/>
        <c:lblOffset val="100"/>
        <c:noMultiLvlLbl val="0"/>
      </c:catAx>
      <c:valAx>
        <c:axId val="13350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02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800" b="0" i="0" baseline="0">
                <a:effectLst/>
              </a:rPr>
              <a:t>БУЏЕТ ПО ГОДИНИ АППТ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Sheet1!$E$8</c:f>
              <c:strCache>
                <c:ptCount val="1"/>
                <c:pt idx="0">
                  <c:v>барано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Sheet1!$D$9:$D$14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Sheet1!$E$9:$E$14</c:f>
              <c:numCache>
                <c:formatCode>#,##0.00</c:formatCode>
                <c:ptCount val="6"/>
                <c:pt idx="0">
                  <c:v>227800000</c:v>
                </c:pt>
                <c:pt idx="1">
                  <c:v>119418000</c:v>
                </c:pt>
                <c:pt idx="2">
                  <c:v>144900000</c:v>
                </c:pt>
                <c:pt idx="3">
                  <c:v>59300000</c:v>
                </c:pt>
                <c:pt idx="4">
                  <c:v>90807000</c:v>
                </c:pt>
                <c:pt idx="5">
                  <c:v>167082000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DE-45F3-AE56-73B068572F53}"/>
            </c:ext>
          </c:extLst>
        </c:ser>
        <c:ser>
          <c:idx val="1"/>
          <c:order val="1"/>
          <c:tx>
            <c:strRef>
              <c:f>Sheet1!$F$8</c:f>
              <c:strCache>
                <c:ptCount val="1"/>
                <c:pt idx="0">
                  <c:v>одобрено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96812262873921E-2"/>
                  <c:y val="2.2958655397433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DE-45F3-AE56-73B068572F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Sheet1!$D$9:$D$14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Sheet1!$F$9:$F$14</c:f>
              <c:numCache>
                <c:formatCode>#,##0.00</c:formatCode>
                <c:ptCount val="6"/>
                <c:pt idx="0">
                  <c:v>104660000</c:v>
                </c:pt>
                <c:pt idx="1">
                  <c:v>119418000</c:v>
                </c:pt>
                <c:pt idx="2">
                  <c:v>19800000</c:v>
                </c:pt>
                <c:pt idx="3">
                  <c:v>20650000</c:v>
                </c:pt>
                <c:pt idx="4">
                  <c:v>25061000</c:v>
                </c:pt>
                <c:pt idx="5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DE-45F3-AE56-73B068572F53}"/>
            </c:ext>
          </c:extLst>
        </c:ser>
        <c:ser>
          <c:idx val="2"/>
          <c:order val="2"/>
          <c:tx>
            <c:strRef>
              <c:f>Sheet1!$G$8</c:f>
              <c:strCache>
                <c:ptCount val="1"/>
                <c:pt idx="0">
                  <c:v>одобрен процент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Sheet1!$D$9:$D$14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Sheet1!$G$9:$G$14</c:f>
              <c:numCache>
                <c:formatCode>0%</c:formatCode>
                <c:ptCount val="6"/>
                <c:pt idx="0" formatCode="0.00%">
                  <c:v>0.45900000000000002</c:v>
                </c:pt>
                <c:pt idx="1">
                  <c:v>1</c:v>
                </c:pt>
                <c:pt idx="2" formatCode="0.00%">
                  <c:v>0.1366</c:v>
                </c:pt>
                <c:pt idx="3" formatCode="0.00%">
                  <c:v>0.34799999999999998</c:v>
                </c:pt>
                <c:pt idx="4" formatCode="0.00%">
                  <c:v>0.27600000000000002</c:v>
                </c:pt>
                <c:pt idx="5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DE-45F3-AE56-73B068572F5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7680239"/>
        <c:axId val="1121564687"/>
      </c:lineChart>
      <c:catAx>
        <c:axId val="121768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1564687"/>
        <c:crosses val="autoZero"/>
        <c:auto val="1"/>
        <c:lblAlgn val="ctr"/>
        <c:lblOffset val="100"/>
        <c:noMultiLvlLbl val="0"/>
      </c:catAx>
      <c:valAx>
        <c:axId val="112156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68023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200"/>
              <a:t>Учество на туристите од Србија во вкупниот број туристи прва половина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8B-4228-8F41-82276E2CA84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8B-4228-8F41-82276E2CA84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8B-4228-8F41-82276E2CA841}"/>
              </c:ext>
            </c:extLst>
          </c:dPt>
          <c:dLbls>
            <c:dLbl>
              <c:idx val="0"/>
              <c:layout>
                <c:manualLayout>
                  <c:x val="0.13351375732972484"/>
                  <c:y val="2.7633856478742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8B-4228-8F41-82276E2CA841}"/>
                </c:ext>
              </c:extLst>
            </c:dLbl>
            <c:dLbl>
              <c:idx val="1"/>
              <c:layout>
                <c:manualLayout>
                  <c:x val="-0.12088407758231844"/>
                  <c:y val="-3.68451419716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8B-4228-8F41-82276E2CA841}"/>
                </c:ext>
              </c:extLst>
            </c:dLbl>
            <c:dLbl>
              <c:idx val="2"/>
              <c:layout>
                <c:manualLayout>
                  <c:x val="1.8042399639151678E-3"/>
                  <c:y val="0.276338564787431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 </a:t>
                    </a:r>
                    <a:fld id="{606417DD-778B-4CBB-8597-F9C654641E0C}" type="VALUE">
                      <a:rPr lang="en-US" sz="1800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800">
                          <a:solidFill>
                            <a:schemeClr val="accent5">
                              <a:lumMod val="75000"/>
                            </a:schemeClr>
                          </a:solidFill>
                        </a:defRPr>
                      </a:pPr>
                      <a:t>[VALUE]</a:t>
                    </a:fld>
                    <a:endParaRPr lang="en-US" sz="1800" baseline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8B-4228-8F41-82276E2CA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Sheet3!$A$2:$C$2</c:f>
              <c:strCache>
                <c:ptCount val="3"/>
                <c:pt idx="0">
                  <c:v>Вкупен број странски туристи прва половина 2022</c:v>
                </c:pt>
                <c:pt idx="1">
                  <c:v>Туристи од Србија прва половина 2022</c:v>
                </c:pt>
                <c:pt idx="2">
                  <c:v>%</c:v>
                </c:pt>
              </c:strCache>
            </c:strRef>
          </c:cat>
          <c:val>
            <c:numRef>
              <c:f>Sheet3!$A$3:$C$3</c:f>
              <c:numCache>
                <c:formatCode>General</c:formatCode>
                <c:ptCount val="3"/>
                <c:pt idx="0">
                  <c:v>196633</c:v>
                </c:pt>
                <c:pt idx="1">
                  <c:v>27184</c:v>
                </c:pt>
                <c:pt idx="2" formatCode="0.00%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8B-4228-8F41-82276E2CA8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200" b="1" i="0" baseline="0">
                <a:effectLst/>
              </a:rPr>
              <a:t>Учество на туристите од Албанија во вкупниот број туристи прва половина 2022</a:t>
            </a:r>
            <a:endParaRPr lang="en-US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C2-465D-B60E-CBA81CE7142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C2-465D-B60E-CBA81CE7142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C2-465D-B60E-CBA81CE71425}"/>
              </c:ext>
            </c:extLst>
          </c:dPt>
          <c:dLbls>
            <c:dLbl>
              <c:idx val="0"/>
              <c:layout>
                <c:manualLayout>
                  <c:x val="0.13857952711178287"/>
                  <c:y val="4.2924202870936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C2-465D-B60E-CBA81CE71425}"/>
                </c:ext>
              </c:extLst>
            </c:dLbl>
            <c:dLbl>
              <c:idx val="1"/>
              <c:layout>
                <c:manualLayout>
                  <c:x val="-0.1187824518100996"/>
                  <c:y val="-6.43863043064044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C2-465D-B60E-CBA81CE71425}"/>
                </c:ext>
              </c:extLst>
            </c:dLbl>
            <c:dLbl>
              <c:idx val="2"/>
              <c:layout>
                <c:manualLayout>
                  <c:x val="1.9797075301682902E-3"/>
                  <c:y val="0.252179691866750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C2-465D-B60E-CBA81CE71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Sheet3!$A$7:$C$7</c:f>
              <c:strCache>
                <c:ptCount val="3"/>
                <c:pt idx="0">
                  <c:v>Вкупен број странски туристи прва половина 2022</c:v>
                </c:pt>
                <c:pt idx="1">
                  <c:v>Туристи од Албанија прва половина 2022</c:v>
                </c:pt>
                <c:pt idx="2">
                  <c:v>%</c:v>
                </c:pt>
              </c:strCache>
            </c:strRef>
          </c:cat>
          <c:val>
            <c:numRef>
              <c:f>Sheet3!$A$8:$C$8</c:f>
              <c:numCache>
                <c:formatCode>General</c:formatCode>
                <c:ptCount val="3"/>
                <c:pt idx="0">
                  <c:v>196633</c:v>
                </c:pt>
                <c:pt idx="1">
                  <c:v>10328</c:v>
                </c:pt>
                <c:pt idx="2" formatCode="0.00%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C2-465D-B60E-CBA81CE71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400" dirty="0"/>
              <a:t>5 најбрзо</a:t>
            </a:r>
            <a:r>
              <a:rPr lang="mk-MK" sz="1400" baseline="0" dirty="0"/>
              <a:t> закрепнувачки пазари 2020/2021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Sheet1!$K$6:$K$10</c:f>
              <c:strCache>
                <c:ptCount val="5"/>
                <c:pt idx="0">
                  <c:v> Србија</c:v>
                </c:pt>
                <c:pt idx="1">
                  <c:v> Турција</c:v>
                </c:pt>
                <c:pt idx="2">
                  <c:v> Полска</c:v>
                </c:pt>
                <c:pt idx="3">
                  <c:v> Косово</c:v>
                </c:pt>
                <c:pt idx="4">
                  <c:v> Албанија</c:v>
                </c:pt>
              </c:strCache>
            </c:strRef>
          </c:cat>
          <c:val>
            <c:numRef>
              <c:f>Sheet1!$L$6:$L$10</c:f>
              <c:numCache>
                <c:formatCode>General</c:formatCode>
                <c:ptCount val="5"/>
                <c:pt idx="0">
                  <c:v>11697</c:v>
                </c:pt>
                <c:pt idx="1">
                  <c:v>11395</c:v>
                </c:pt>
                <c:pt idx="2">
                  <c:v>2748</c:v>
                </c:pt>
                <c:pt idx="3">
                  <c:v>11376</c:v>
                </c:pt>
                <c:pt idx="4">
                  <c:v>11555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0-4005-B5B2-D9F6486FA2C5}"/>
            </c:ext>
          </c:extLst>
        </c:ser>
        <c:ser>
          <c:idx val="1"/>
          <c:order val="1"/>
          <c:tx>
            <c:strRef>
              <c:f>Sheet1!$M$5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Sheet1!$K$6:$K$10</c:f>
              <c:strCache>
                <c:ptCount val="5"/>
                <c:pt idx="0">
                  <c:v> Србија</c:v>
                </c:pt>
                <c:pt idx="1">
                  <c:v> Турција</c:v>
                </c:pt>
                <c:pt idx="2">
                  <c:v> Полска</c:v>
                </c:pt>
                <c:pt idx="3">
                  <c:v> Косово</c:v>
                </c:pt>
                <c:pt idx="4">
                  <c:v> Албанија</c:v>
                </c:pt>
              </c:strCache>
            </c:strRef>
          </c:cat>
          <c:val>
            <c:numRef>
              <c:f>Sheet1!$M$6:$M$10</c:f>
              <c:numCache>
                <c:formatCode>General</c:formatCode>
                <c:ptCount val="5"/>
                <c:pt idx="0">
                  <c:v>43914</c:v>
                </c:pt>
                <c:pt idx="1">
                  <c:v>27260</c:v>
                </c:pt>
                <c:pt idx="2">
                  <c:v>19748</c:v>
                </c:pt>
                <c:pt idx="3">
                  <c:v>18270</c:v>
                </c:pt>
                <c:pt idx="4">
                  <c:v>16410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0-4005-B5B2-D9F6486FA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132353408"/>
        <c:axId val="132359296"/>
      </c:barChart>
      <c:lineChart>
        <c:grouping val="standard"/>
        <c:varyColors val="0"/>
        <c:ser>
          <c:idx val="2"/>
          <c:order val="2"/>
          <c:tx>
            <c:strRef>
              <c:f>Sheet1!$N$5</c:f>
              <c:strCache>
                <c:ptCount val="1"/>
                <c:pt idx="0">
                  <c:v>%</c:v>
                </c:pt>
              </c:strCache>
            </c:strRef>
          </c:tx>
          <c:spPr>
            <a:ln w="34925" cap="rnd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Sheet1!$K$6:$K$10</c:f>
              <c:strCache>
                <c:ptCount val="5"/>
                <c:pt idx="0">
                  <c:v> Србија</c:v>
                </c:pt>
                <c:pt idx="1">
                  <c:v> Турција</c:v>
                </c:pt>
                <c:pt idx="2">
                  <c:v> Полска</c:v>
                </c:pt>
                <c:pt idx="3">
                  <c:v> Косово</c:v>
                </c:pt>
                <c:pt idx="4">
                  <c:v> Албанија</c:v>
                </c:pt>
              </c:strCache>
            </c:strRef>
          </c:cat>
          <c:val>
            <c:numRef>
              <c:f>Sheet1!$N$6:$N$10</c:f>
              <c:numCache>
                <c:formatCode>0.0%</c:formatCode>
                <c:ptCount val="5"/>
                <c:pt idx="0">
                  <c:v>2.754295973326494</c:v>
                </c:pt>
                <c:pt idx="1">
                  <c:v>1.3922773146116718</c:v>
                </c:pt>
                <c:pt idx="2">
                  <c:v>6.1863173216885006</c:v>
                </c:pt>
                <c:pt idx="3">
                  <c:v>0.60601265822784811</c:v>
                </c:pt>
                <c:pt idx="4">
                  <c:v>0.42016443098225875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F0-4005-B5B2-D9F6486FA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360832"/>
        <c:axId val="132362624"/>
      </c:lineChart>
      <c:catAx>
        <c:axId val="13235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59296"/>
        <c:crosses val="autoZero"/>
        <c:auto val="1"/>
        <c:lblAlgn val="ctr"/>
        <c:lblOffset val="100"/>
        <c:noMultiLvlLbl val="0"/>
      </c:catAx>
      <c:valAx>
        <c:axId val="13235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53408"/>
        <c:crosses val="autoZero"/>
        <c:crossBetween val="between"/>
      </c:valAx>
      <c:catAx>
        <c:axId val="132360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362624"/>
        <c:crosses val="autoZero"/>
        <c:auto val="1"/>
        <c:lblAlgn val="ctr"/>
        <c:lblOffset val="100"/>
        <c:noMultiLvlLbl val="0"/>
      </c:catAx>
      <c:valAx>
        <c:axId val="132362624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0832"/>
        <c:crosses val="max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5 </a:t>
            </a:r>
            <a:r>
              <a:rPr lang="mk-MK" sz="1200"/>
              <a:t>најбрзо закрепнувачки пазари прва половина 2021/2022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I - VI 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Sheet1!$L$3:$L$7</c:f>
              <c:strCache>
                <c:ptCount val="5"/>
                <c:pt idx="0">
                  <c:v> Србија</c:v>
                </c:pt>
                <c:pt idx="1">
                  <c:v> Турција</c:v>
                </c:pt>
                <c:pt idx="2">
                  <c:v> Германија</c:v>
                </c:pt>
                <c:pt idx="3">
                  <c:v> Хрватска</c:v>
                </c:pt>
                <c:pt idx="4">
                  <c:v> Холандија</c:v>
                </c:pt>
              </c:strCache>
            </c:strRef>
          </c:cat>
          <c:val>
            <c:numRef>
              <c:f>Sheet1!$M$3:$M$7</c:f>
              <c:numCache>
                <c:formatCode>General</c:formatCode>
                <c:ptCount val="5"/>
                <c:pt idx="0">
                  <c:v>14611</c:v>
                </c:pt>
                <c:pt idx="1">
                  <c:v>7288</c:v>
                </c:pt>
                <c:pt idx="2">
                  <c:v>3460</c:v>
                </c:pt>
                <c:pt idx="3">
                  <c:v>2017</c:v>
                </c:pt>
                <c:pt idx="4">
                  <c:v>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8-4F22-A716-B30DCA721FFB}"/>
            </c:ext>
          </c:extLst>
        </c:ser>
        <c:ser>
          <c:idx val="1"/>
          <c:order val="1"/>
          <c:tx>
            <c:strRef>
              <c:f>Sheet1!$N$2</c:f>
              <c:strCache>
                <c:ptCount val="1"/>
                <c:pt idx="0">
                  <c:v>I - VI 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Sheet1!$L$3:$L$7</c:f>
              <c:strCache>
                <c:ptCount val="5"/>
                <c:pt idx="0">
                  <c:v> Србија</c:v>
                </c:pt>
                <c:pt idx="1">
                  <c:v> Турција</c:v>
                </c:pt>
                <c:pt idx="2">
                  <c:v> Германија</c:v>
                </c:pt>
                <c:pt idx="3">
                  <c:v> Хрватска</c:v>
                </c:pt>
                <c:pt idx="4">
                  <c:v> Холандија</c:v>
                </c:pt>
              </c:strCache>
            </c:strRef>
          </c:cat>
          <c:val>
            <c:numRef>
              <c:f>Sheet1!$N$3:$N$7</c:f>
              <c:numCache>
                <c:formatCode>General</c:formatCode>
                <c:ptCount val="5"/>
                <c:pt idx="0">
                  <c:v>27184</c:v>
                </c:pt>
                <c:pt idx="1">
                  <c:v>24261</c:v>
                </c:pt>
                <c:pt idx="2">
                  <c:v>10441</c:v>
                </c:pt>
                <c:pt idx="3">
                  <c:v>6451</c:v>
                </c:pt>
                <c:pt idx="4">
                  <c:v>5156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8-4F22-A716-B30DCA721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446080"/>
        <c:axId val="132447616"/>
      </c:barChart>
      <c:lineChart>
        <c:grouping val="standard"/>
        <c:varyColors val="0"/>
        <c:ser>
          <c:idx val="2"/>
          <c:order val="2"/>
          <c:tx>
            <c:strRef>
              <c:f>Sheet1!$O$2</c:f>
              <c:strCache>
                <c:ptCount val="1"/>
                <c:pt idx="0">
                  <c:v>%</c:v>
                </c:pt>
              </c:strCache>
            </c:strRef>
          </c:tx>
          <c:spPr>
            <a:ln w="317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Sheet1!$L$3:$L$7</c:f>
              <c:strCache>
                <c:ptCount val="5"/>
                <c:pt idx="0">
                  <c:v> Србија</c:v>
                </c:pt>
                <c:pt idx="1">
                  <c:v> Турција</c:v>
                </c:pt>
                <c:pt idx="2">
                  <c:v> Германија</c:v>
                </c:pt>
                <c:pt idx="3">
                  <c:v> Хрватска</c:v>
                </c:pt>
                <c:pt idx="4">
                  <c:v> Холандија</c:v>
                </c:pt>
              </c:strCache>
            </c:strRef>
          </c:cat>
          <c:val>
            <c:numRef>
              <c:f>Sheet1!$O$3:$O$7</c:f>
              <c:numCache>
                <c:formatCode>0%</c:formatCode>
                <c:ptCount val="5"/>
                <c:pt idx="0">
                  <c:v>0.86051604955170757</c:v>
                </c:pt>
                <c:pt idx="1">
                  <c:v>2.3288968166849617</c:v>
                </c:pt>
                <c:pt idx="2">
                  <c:v>2.0176300578034683</c:v>
                </c:pt>
                <c:pt idx="3">
                  <c:v>2.1983143282102131</c:v>
                </c:pt>
                <c:pt idx="4">
                  <c:v>4.2451678535096642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38-4F22-A716-B30DCA721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67328"/>
        <c:axId val="132465792"/>
      </c:lineChart>
      <c:catAx>
        <c:axId val="13244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47616"/>
        <c:crosses val="autoZero"/>
        <c:auto val="1"/>
        <c:lblAlgn val="ctr"/>
        <c:lblOffset val="100"/>
        <c:noMultiLvlLbl val="0"/>
      </c:catAx>
      <c:valAx>
        <c:axId val="13244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46080"/>
        <c:crosses val="autoZero"/>
        <c:crossBetween val="between"/>
      </c:valAx>
      <c:valAx>
        <c:axId val="132465792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67328"/>
        <c:crosses val="max"/>
        <c:crossBetween val="between"/>
      </c:valAx>
      <c:catAx>
        <c:axId val="132467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4657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400"/>
              <a:t>Домашни туристи  ноќевања </a:t>
            </a:r>
            <a:r>
              <a:rPr lang="en-US" sz="1400"/>
              <a:t>I – VI 2021/2022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-VI 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Домашни туристи</c:v>
                </c:pt>
                <c:pt idx="1">
                  <c:v>Домашни ноќевања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96394</c:v>
                </c:pt>
                <c:pt idx="1">
                  <c:v>222407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4-46F3-9328-10AF5DA951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-VI 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Домашни туристи</c:v>
                </c:pt>
                <c:pt idx="1">
                  <c:v>Домашни ноќевања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120906</c:v>
                </c:pt>
                <c:pt idx="1">
                  <c:v>286866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4-46F3-9328-10AF5DA951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Домашни туристи</c:v>
                </c:pt>
                <c:pt idx="1">
                  <c:v>Домашни ноќевања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0.25428968608004648</c:v>
                </c:pt>
                <c:pt idx="1">
                  <c:v>0.28982451091917072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24-46F3-9328-10AF5DA951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2612096"/>
        <c:axId val="132613632"/>
      </c:barChart>
      <c:catAx>
        <c:axId val="13261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13632"/>
        <c:crosses val="autoZero"/>
        <c:auto val="1"/>
        <c:lblAlgn val="ctr"/>
        <c:lblOffset val="100"/>
        <c:noMultiLvlLbl val="0"/>
      </c:catAx>
      <c:valAx>
        <c:axId val="13261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12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400"/>
              <a:t>Домашни туристи и ноќевања 2019/2021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Туристи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Sheet1!$D$10:$I$10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%</c:v>
                </c:pt>
                <c:pt idx="3">
                  <c:v>2020</c:v>
                </c:pt>
                <c:pt idx="4">
                  <c:v>2021</c:v>
                </c:pt>
                <c:pt idx="5">
                  <c:v>%</c:v>
                </c:pt>
              </c:strCache>
            </c:strRef>
          </c:cat>
          <c:val>
            <c:numRef>
              <c:f>Sheet1!$D$11:$I$11</c:f>
              <c:numCache>
                <c:formatCode>General</c:formatCode>
                <c:ptCount val="6"/>
                <c:pt idx="0">
                  <c:v>427370</c:v>
                </c:pt>
                <c:pt idx="1">
                  <c:v>349308</c:v>
                </c:pt>
                <c:pt idx="2" formatCode="0%">
                  <c:v>-0.18265671432248404</c:v>
                </c:pt>
                <c:pt idx="3">
                  <c:v>349308</c:v>
                </c:pt>
                <c:pt idx="4">
                  <c:v>408500</c:v>
                </c:pt>
                <c:pt idx="5" formatCode="0%">
                  <c:v>0.16945503681564694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D-4D73-BCCD-AFC8182661EC}"/>
            </c:ext>
          </c:extLst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Ноќевања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Sheet1!$D$10:$I$10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%</c:v>
                </c:pt>
                <c:pt idx="3">
                  <c:v>2020</c:v>
                </c:pt>
                <c:pt idx="4">
                  <c:v>2021</c:v>
                </c:pt>
                <c:pt idx="5">
                  <c:v>%</c:v>
                </c:pt>
              </c:strCache>
            </c:strRef>
          </c:cat>
          <c:val>
            <c:numRef>
              <c:f>Sheet1!$D$12:$I$12</c:f>
              <c:numCache>
                <c:formatCode>General</c:formatCode>
                <c:ptCount val="6"/>
                <c:pt idx="0">
                  <c:v>1684627</c:v>
                </c:pt>
                <c:pt idx="1">
                  <c:v>1444605</c:v>
                </c:pt>
                <c:pt idx="2" formatCode="0%">
                  <c:v>-0.14247783040400042</c:v>
                </c:pt>
                <c:pt idx="3">
                  <c:v>1444605</c:v>
                </c:pt>
                <c:pt idx="4">
                  <c:v>1643083</c:v>
                </c:pt>
                <c:pt idx="5" formatCode="0%">
                  <c:v>0.13739257444076408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FD-4D73-BCCD-AFC818266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546944"/>
        <c:axId val="132548480"/>
      </c:barChart>
      <c:catAx>
        <c:axId val="13254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48480"/>
        <c:crosses val="autoZero"/>
        <c:auto val="1"/>
        <c:lblAlgn val="ctr"/>
        <c:lblOffset val="100"/>
        <c:noMultiLvlLbl val="0"/>
      </c:catAx>
      <c:valAx>
        <c:axId val="13254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46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400"/>
              <a:t>Девизен прилив од туризам 20</a:t>
            </a:r>
            <a:r>
              <a:rPr lang="en-US" sz="1400"/>
              <a:t>20</a:t>
            </a:r>
            <a:r>
              <a:rPr lang="mk-MK" sz="1400"/>
              <a:t> споредбено со 202</a:t>
            </a:r>
            <a:r>
              <a:rPr lang="en-US" sz="1400"/>
              <a:t>1</a:t>
            </a:r>
            <a:r>
              <a:rPr lang="mk-MK" sz="1400"/>
              <a:t> во милиони $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Вкупно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63.74</c:v>
                </c:pt>
                <c:pt idx="1">
                  <c:v>37.61</c:v>
                </c:pt>
                <c:pt idx="2">
                  <c:v>80.61</c:v>
                </c:pt>
                <c:pt idx="3">
                  <c:v>70.09</c:v>
                </c:pt>
                <c:pt idx="4" formatCode="0.00">
                  <c:v>252.04999999999998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F-46D1-B5A2-1579E2EA86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Вкупно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.00">
                  <c:v>72.400000000000006</c:v>
                </c:pt>
                <c:pt idx="1">
                  <c:v>72.790000000000006</c:v>
                </c:pt>
                <c:pt idx="2">
                  <c:v>153.65</c:v>
                </c:pt>
                <c:pt idx="3">
                  <c:v>86.2</c:v>
                </c:pt>
                <c:pt idx="4">
                  <c:v>385.04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F-46D1-B5A2-1579E2EA86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Вкупно</c:v>
                </c:pt>
              </c:strCache>
            </c:strRef>
          </c:cat>
          <c:val>
            <c:numRef>
              <c:f>Sheet1!$B$4:$F$4</c:f>
              <c:numCache>
                <c:formatCode>0.00%</c:formatCode>
                <c:ptCount val="5"/>
                <c:pt idx="0">
                  <c:v>0.13586444932538444</c:v>
                </c:pt>
                <c:pt idx="1">
                  <c:v>0.93538952406274944</c:v>
                </c:pt>
                <c:pt idx="2">
                  <c:v>0.90609105570028536</c:v>
                </c:pt>
                <c:pt idx="3">
                  <c:v>0.22984733913539732</c:v>
                </c:pt>
                <c:pt idx="4">
                  <c:v>0.52763340607022435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F-46D1-B5A2-1579E2EA86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2726784"/>
        <c:axId val="132728320"/>
      </c:barChart>
      <c:catAx>
        <c:axId val="1327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28320"/>
        <c:crosses val="autoZero"/>
        <c:auto val="1"/>
        <c:lblAlgn val="ctr"/>
        <c:lblOffset val="100"/>
        <c:noMultiLvlLbl val="0"/>
      </c:catAx>
      <c:valAx>
        <c:axId val="13272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26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B050"/>
      </a:solidFill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400"/>
              <a:t>Девизен прилив од туризам прв квартал 202</a:t>
            </a:r>
            <a:r>
              <a:rPr lang="en-US" sz="1400"/>
              <a:t>1</a:t>
            </a:r>
            <a:r>
              <a:rPr lang="mk-MK" sz="1400"/>
              <a:t> споредбено со прв квартал 2022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</c:f>
              <c:strCache>
                <c:ptCount val="1"/>
                <c:pt idx="0">
                  <c:v>Q1</c:v>
                </c:pt>
              </c:strCache>
            </c:strRef>
          </c:cat>
          <c:val>
            <c:numRef>
              <c:f>Sheet1!$B$8</c:f>
              <c:numCache>
                <c:formatCode>0.00</c:formatCode>
                <c:ptCount val="1"/>
                <c:pt idx="0">
                  <c:v>72.400000000000006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4-4F6F-87CF-10C35760F727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54-4F6F-87CF-10C35760F7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</c:f>
              <c:strCache>
                <c:ptCount val="1"/>
                <c:pt idx="0">
                  <c:v>Q1</c:v>
                </c:pt>
              </c:strCache>
            </c:strRef>
          </c:cat>
          <c:val>
            <c:numRef>
              <c:f>Sheet1!$B$9</c:f>
              <c:numCache>
                <c:formatCode>0.00</c:formatCode>
                <c:ptCount val="1"/>
                <c:pt idx="0">
                  <c:v>78.52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4-4F6F-87CF-10C35760F727}"/>
            </c:ext>
          </c:extLst>
        </c:ser>
        <c:ser>
          <c:idx val="2"/>
          <c:order val="2"/>
          <c:tx>
            <c:strRef>
              <c:f>Sheet1!$A$10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Sheet1!$B$7</c:f>
              <c:strCache>
                <c:ptCount val="1"/>
                <c:pt idx="0">
                  <c:v>Q1</c:v>
                </c:pt>
              </c:strCache>
            </c:strRef>
          </c:cat>
          <c:val>
            <c:numRef>
              <c:f>Sheet1!$B$10</c:f>
              <c:numCache>
                <c:formatCode>0.00%</c:formatCode>
                <c:ptCount val="1"/>
                <c:pt idx="0">
                  <c:v>8.4530386740331351E-2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54-4F6F-87CF-10C35760F7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2100096"/>
        <c:axId val="132101632"/>
      </c:barChart>
      <c:catAx>
        <c:axId val="13210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01632"/>
        <c:crosses val="autoZero"/>
        <c:auto val="1"/>
        <c:lblAlgn val="ctr"/>
        <c:lblOffset val="100"/>
        <c:noMultiLvlLbl val="0"/>
      </c:catAx>
      <c:valAx>
        <c:axId val="13210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0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200"/>
              <a:t>Учество на посетите од примарните земји во вкупниот број туристи 2021</a:t>
            </a:r>
            <a:endParaRPr lang="en-US" sz="1200"/>
          </a:p>
        </c:rich>
      </c:tx>
      <c:layout>
        <c:manualLayout>
          <c:xMode val="edge"/>
          <c:yMode val="edge"/>
          <c:x val="0.11581798037003814"/>
          <c:y val="3.1333138700538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B9-4607-AD54-843B96E8208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B9-4607-AD54-843B96E8208D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B9-4607-AD54-843B96E8208D}"/>
              </c:ext>
            </c:extLst>
          </c:dPt>
          <c:dLbls>
            <c:dLbl>
              <c:idx val="0"/>
              <c:layout>
                <c:manualLayout>
                  <c:x val="0.14261083152034346"/>
                  <c:y val="-0.1710339664856159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B9-4607-AD54-843B96E8208D}"/>
                </c:ext>
              </c:extLst>
            </c:dLbl>
            <c:dLbl>
              <c:idx val="1"/>
              <c:layout>
                <c:manualLayout>
                  <c:x val="-8.2265401862291143E-2"/>
                  <c:y val="-0.14411786734088106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Примарни земји туристи 2021; 143012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BB9-4607-AD54-843B96E8208D}"/>
                </c:ext>
              </c:extLst>
            </c:dLbl>
            <c:dLbl>
              <c:idx val="2"/>
              <c:layout>
                <c:manualLayout>
                  <c:x val="-1.3298572550581465E-3"/>
                  <c:y val="0.238912304219282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6761BE-AC05-47E9-9558-2C744653899E}" type="VALUE">
                      <a:rPr lang="en-US" sz="1200" b="1" baseline="0" smtClean="0">
                        <a:solidFill>
                          <a:srgbClr val="00B050"/>
                        </a:solidFill>
                      </a:rPr>
                      <a:pPr>
                        <a:defRPr sz="1200" b="1">
                          <a:solidFill>
                            <a:srgbClr val="00B050"/>
                          </a:solidFill>
                        </a:defRPr>
                      </a:pPr>
                      <a:t>[VALUE]</a:t>
                    </a:fld>
                    <a:r>
                      <a:rPr lang="en-US" sz="1200" b="1" baseline="0" dirty="0">
                        <a:solidFill>
                          <a:srgbClr val="00B050"/>
                        </a:solidFill>
                      </a:rPr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BB9-4607-AD54-843B96E820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'Примарни пазари 2021'!$A$1:$C$1</c:f>
              <c:strCache>
                <c:ptCount val="3"/>
                <c:pt idx="0">
                  <c:v>Вкупен број странски посети 2021 </c:v>
                </c:pt>
                <c:pt idx="1">
                  <c:v>Примарни земји посети 2021 Србија, Албанија,Турција, Полска,Косово,Бугарија и  Хрватска</c:v>
                </c:pt>
                <c:pt idx="2">
                  <c:v>%</c:v>
                </c:pt>
              </c:strCache>
            </c:strRef>
          </c:cat>
          <c:val>
            <c:numRef>
              <c:f>'Примарни пазари 2021'!$A$2:$C$2</c:f>
              <c:numCache>
                <c:formatCode>General</c:formatCode>
                <c:ptCount val="3"/>
                <c:pt idx="0">
                  <c:v>293963</c:v>
                </c:pt>
                <c:pt idx="1">
                  <c:v>143012</c:v>
                </c:pt>
                <c:pt idx="2">
                  <c:v>48.64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B9-4607-AD54-843B96E820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200"/>
              <a:t>Учество на ноќевањата од примарните земји во вкупниот број ноќевања 2021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DF-498B-9E6E-A0612FA931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DF-498B-9E6E-A0612FA9315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DF-498B-9E6E-A0612FA9315D}"/>
              </c:ext>
            </c:extLst>
          </c:dPt>
          <c:dLbls>
            <c:dLbl>
              <c:idx val="0"/>
              <c:layout>
                <c:manualLayout>
                  <c:x val="0.13850691656986122"/>
                  <c:y val="2.8993778893898751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F-498B-9E6E-A0612FA9315D}"/>
                </c:ext>
              </c:extLst>
            </c:dLbl>
            <c:dLbl>
              <c:idx val="1"/>
              <c:layout>
                <c:manualLayout>
                  <c:x val="-0.17730793880816231"/>
                  <c:y val="-0.1622742994121340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Примарни земји ноќевања 2021 </a:t>
                    </a:r>
                    <a:fld id="{9309ACAF-D8B5-47FA-B104-FD8AC98637BE}" type="VALUE">
                      <a:rPr lang="ru-RU" baseline="0" smtClean="0"/>
                      <a:pPr/>
                      <a:t>[VALUE]</a:t>
                    </a:fld>
                    <a:endParaRPr lang="ru-RU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DF-498B-9E6E-A0612FA9315D}"/>
                </c:ext>
              </c:extLst>
            </c:dLbl>
            <c:dLbl>
              <c:idx val="2"/>
              <c:layout>
                <c:manualLayout>
                  <c:x val="-1.3454665483132415E-2"/>
                  <c:y val="0.238029215797914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B37CF7-CBF3-4487-BC76-DF13DCE895B6}" type="VALUE">
                      <a:rPr lang="en-US" sz="1400" b="1" baseline="0" smtClean="0">
                        <a:solidFill>
                          <a:srgbClr val="00B050"/>
                        </a:solidFill>
                      </a:rPr>
                      <a:pPr>
                        <a:defRPr sz="14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DF-498B-9E6E-A0612FA931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'Примарни пазари 2021'!$A$6:$C$6</c:f>
              <c:strCache>
                <c:ptCount val="3"/>
                <c:pt idx="0">
                  <c:v>Вкупен број странски ноќевања 2021 </c:v>
                </c:pt>
                <c:pt idx="1">
                  <c:v>Примарни земји ноќевања 2021 Србија, Албанија,Турција, Полска,Косово,Бугарија и  Хрватска</c:v>
                </c:pt>
                <c:pt idx="2">
                  <c:v>%</c:v>
                </c:pt>
              </c:strCache>
            </c:strRef>
          </c:cat>
          <c:val>
            <c:numRef>
              <c:f>'Примарни пазари 2021'!$A$7:$C$7</c:f>
              <c:numCache>
                <c:formatCode>General</c:formatCode>
                <c:ptCount val="3"/>
                <c:pt idx="0">
                  <c:v>670460</c:v>
                </c:pt>
                <c:pt idx="1">
                  <c:v>307751</c:v>
                </c:pt>
                <c:pt idx="2" formatCode="0.00%">
                  <c:v>0.45900000000000002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DF-498B-9E6E-A0612FA931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5459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5065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695113" y="3086064"/>
            <a:ext cx="4041398" cy="3178628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2569" y="3263177"/>
            <a:ext cx="3705117" cy="2109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78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0075" y="0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B55AB-35EA-4733-989A-F2DF60FA020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075" y="4610101"/>
            <a:ext cx="2552699" cy="22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FC571E0-4A2E-4B70-9758-0D2115D01C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38537" y="3152775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9D65CC2-65E9-4ACE-BB27-B844F37A9ED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77000" y="542925"/>
            <a:ext cx="5114925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113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8" r:id="rId10"/>
    <p:sldLayoutId id="2147483675" r:id="rId11"/>
    <p:sldLayoutId id="2147483665" r:id="rId12"/>
    <p:sldLayoutId id="2147483676" r:id="rId13"/>
    <p:sldLayoutId id="2147483677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macedonia-timeless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748106" y="6008602"/>
            <a:ext cx="10941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www.northmacedonia-timeless.com                                                                                                                                                                                                       www.tourismmacedonia.gov.mk 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A5B418-7A5F-44EA-82E3-8A2612CBABD9}"/>
              </a:ext>
            </a:extLst>
          </p:cNvPr>
          <p:cNvSpPr txBox="1"/>
          <p:nvPr/>
        </p:nvSpPr>
        <p:spPr>
          <a:xfrm>
            <a:off x="748106" y="2301919"/>
            <a:ext cx="473829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k-MK" altLang="ko-KR" sz="28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Презентација на стратешкото планирање на АППТ за 2023 година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7CA3C99-15DA-4842-B713-CB54C839AD22}"/>
              </a:ext>
            </a:extLst>
          </p:cNvPr>
          <p:cNvCxnSpPr>
            <a:cxnSpLocks/>
          </p:cNvCxnSpPr>
          <p:nvPr/>
        </p:nvCxnSpPr>
        <p:spPr>
          <a:xfrm flipH="1" flipV="1">
            <a:off x="868988" y="3725989"/>
            <a:ext cx="4524422" cy="24601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8" y="4548250"/>
            <a:ext cx="1252144" cy="1252144"/>
          </a:xfrm>
          <a:prstGeom prst="rect">
            <a:avLst/>
          </a:prstGeom>
        </p:spPr>
      </p:pic>
      <p:sp>
        <p:nvSpPr>
          <p:cNvPr id="142" name="Frame 141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152400" y="114300"/>
            <a:ext cx="11896726" cy="6619876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FF934-57AD-43D4-B78C-BA7C7AF61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34839"/>
            <a:ext cx="6302327" cy="3540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6DFDD4-9B89-43F7-A43C-B9EF46A9ED03}"/>
              </a:ext>
            </a:extLst>
          </p:cNvPr>
          <p:cNvSpPr txBox="1"/>
          <p:nvPr/>
        </p:nvSpPr>
        <p:spPr>
          <a:xfrm>
            <a:off x="5694125" y="2386142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altLang="ko-KR" sz="1800" b="1" dirty="0">
                <a:solidFill>
                  <a:srgbClr val="99C42E"/>
                </a:solidFill>
                <a:latin typeface="Arial" pitchFamily="34" charset="0"/>
                <a:cs typeface="Arial" pitchFamily="34" charset="0"/>
              </a:rPr>
              <a:t>Република</a:t>
            </a:r>
            <a:r>
              <a:rPr lang="en-US" altLang="ko-KR" sz="1800" b="1" dirty="0">
                <a:solidFill>
                  <a:srgbClr val="99C42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mk-MK" altLang="ko-KR" sz="1800" b="1" dirty="0">
                <a:solidFill>
                  <a:srgbClr val="EE333A"/>
                </a:solidFill>
                <a:latin typeface="Arial" pitchFamily="34" charset="0"/>
                <a:cs typeface="Arial" pitchFamily="34" charset="0"/>
              </a:rPr>
              <a:t>Северна МАКЕДОНИЈА</a:t>
            </a:r>
            <a:endParaRPr lang="en-US" altLang="ko-KR" sz="1800" b="1" dirty="0">
              <a:solidFill>
                <a:srgbClr val="EE33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340BE-34E4-4E21-B811-B076B02A68D3}"/>
              </a:ext>
            </a:extLst>
          </p:cNvPr>
          <p:cNvSpPr txBox="1"/>
          <p:nvPr/>
        </p:nvSpPr>
        <p:spPr>
          <a:xfrm>
            <a:off x="9160944" y="3025237"/>
            <a:ext cx="26277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mk-MK" altLang="ko-KR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АГЕНЦИЈА ЗА ПРОМОЦИЈА И ПОДДРШКА НА ТУРИЗМОТ</a:t>
            </a:r>
            <a:endParaRPr lang="en-US" altLang="ko-KR" sz="11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9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002801" y="2355840"/>
            <a:ext cx="298637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Секундарни пазари</a:t>
            </a:r>
          </a:p>
          <a:p>
            <a:pPr algn="l"/>
            <a:endParaRPr lang="mk-MK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Грција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Холандија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Германија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Велика Британија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Италија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Романија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Изрел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904875" y="1536205"/>
            <a:ext cx="3182225" cy="5040086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687041" y="4326524"/>
            <a:ext cx="4076134" cy="371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363784"/>
              </p:ext>
            </p:extLst>
          </p:nvPr>
        </p:nvGraphicFramePr>
        <p:xfrm>
          <a:off x="5180324" y="3404972"/>
          <a:ext cx="4822868" cy="286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rame 11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4290244" y="1536205"/>
            <a:ext cx="6845431" cy="5040086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4898E0F-9FCB-4391-88FC-10ACCB3AC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384428"/>
              </p:ext>
            </p:extLst>
          </p:nvPr>
        </p:nvGraphicFramePr>
        <p:xfrm>
          <a:off x="4692073" y="1611778"/>
          <a:ext cx="6049817" cy="245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6C9E8C7-FC1A-40D9-ACE5-84AF7CBB42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123005"/>
              </p:ext>
            </p:extLst>
          </p:nvPr>
        </p:nvGraphicFramePr>
        <p:xfrm>
          <a:off x="4692074" y="4128654"/>
          <a:ext cx="6049816" cy="2367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895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612512" y="4218723"/>
            <a:ext cx="34864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002802" y="3128910"/>
            <a:ext cx="298637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Пребарување на страницата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www.northmacedonia-timeless.com</a:t>
            </a:r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подолго од 3 минути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904875" y="1430476"/>
            <a:ext cx="3182225" cy="4799408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9217C8C-5564-4D8C-8BC5-F6A7D4005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010096"/>
              </p:ext>
            </p:extLst>
          </p:nvPr>
        </p:nvGraphicFramePr>
        <p:xfrm>
          <a:off x="5490506" y="1355436"/>
          <a:ext cx="4232334" cy="239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476ABE6-0F1E-4DED-83AC-A560A7EEC9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474686"/>
              </p:ext>
            </p:extLst>
          </p:nvPr>
        </p:nvGraphicFramePr>
        <p:xfrm>
          <a:off x="5417128" y="4130964"/>
          <a:ext cx="4305712" cy="220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9BE409A-0F49-43FE-91C6-636636CD1DB9}"/>
              </a:ext>
            </a:extLst>
          </p:cNvPr>
          <p:cNvSpPr txBox="1"/>
          <p:nvPr/>
        </p:nvSpPr>
        <p:spPr>
          <a:xfrm>
            <a:off x="2955022" y="6513403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Извор: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Google analytics</a:t>
            </a:r>
            <a:endParaRPr kumimoji="0" lang="mk-MK" sz="1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8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00F83C4-6C58-4EE2-8688-804BD02A5531}"/>
              </a:ext>
            </a:extLst>
          </p:cNvPr>
          <p:cNvSpPr txBox="1">
            <a:spLocks/>
          </p:cNvSpPr>
          <p:nvPr/>
        </p:nvSpPr>
        <p:spPr>
          <a:xfrm>
            <a:off x="374056" y="378568"/>
            <a:ext cx="11573197" cy="510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mk-MK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ПОБАРАН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</a:t>
            </a:r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ОДОБРЕН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ПО ГОДИНИ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7FA872-31AE-4F9E-81EC-B33487F3A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594080"/>
              </p:ext>
            </p:extLst>
          </p:nvPr>
        </p:nvGraphicFramePr>
        <p:xfrm>
          <a:off x="2041627" y="1259310"/>
          <a:ext cx="8108746" cy="433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288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789354" y="2301981"/>
            <a:ext cx="3199817" cy="29700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just"/>
            <a:r>
              <a:rPr lang="ru-RU" sz="1100" b="1" u="sng" dirty="0">
                <a:solidFill>
                  <a:schemeClr val="bg1">
                    <a:lumMod val="50000"/>
                  </a:schemeClr>
                </a:solidFill>
                <a:effectLst/>
              </a:rPr>
              <a:t>„Отворен Балкан“</a:t>
            </a:r>
          </a:p>
          <a:p>
            <a:pPr algn="just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ffectLst/>
              </a:rPr>
              <a:t>Од</a:t>
            </a:r>
            <a:r>
              <a:rPr lang="ru-RU" sz="1100" b="1" u="sng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ffectLst/>
              </a:rPr>
              <a:t>туристичка перспектива започнува да се реализира, зближувајки повеќе балкански земји и овозможувајки на туризмот да создаде можности за дестинација која ќе биде доволно  конкурентна во Европа и трети пазари.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/>
            <a:endParaRPr lang="en-US" sz="11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/>
            <a:r>
              <a:rPr lang="ru-RU" sz="1100" b="1" u="sng" dirty="0">
                <a:solidFill>
                  <a:schemeClr val="bg1">
                    <a:lumMod val="50000"/>
                  </a:schemeClr>
                </a:solidFill>
                <a:effectLst/>
              </a:rPr>
              <a:t>“Отворениот</a:t>
            </a:r>
            <a:r>
              <a:rPr lang="en-US" sz="1100" b="1" u="sng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ru-RU" sz="1100" b="1" u="sng" dirty="0">
                <a:solidFill>
                  <a:schemeClr val="bg1">
                    <a:lumMod val="50000"/>
                  </a:schemeClr>
                </a:solidFill>
                <a:effectLst/>
              </a:rPr>
              <a:t>Балкан” </a:t>
            </a:r>
          </a:p>
          <a:p>
            <a:pPr marL="171450" indent="-171450" algn="just">
              <a:buFontTx/>
              <a:buChar char="-"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ffectLst/>
              </a:rPr>
              <a:t>создава дестинација од 11 милиони домашни туристи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171450" indent="-171450" algn="just">
              <a:buFontTx/>
              <a:buChar char="-"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ffectLst/>
              </a:rPr>
              <a:t>овозможува многу подобри конекции, делење позитивни практики, едукација и градење на стручен кадар,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171450" indent="-171450" algn="just">
              <a:buFontTx/>
              <a:buChar char="-"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ffectLst/>
              </a:rPr>
              <a:t>зголемена промоција со што се очекува  </a:t>
            </a:r>
            <a:r>
              <a:rPr lang="mk-MK" sz="1100" b="1" dirty="0">
                <a:solidFill>
                  <a:schemeClr val="bg1">
                    <a:lumMod val="50000"/>
                  </a:schemeClr>
                </a:solidFill>
                <a:effectLst/>
              </a:rPr>
              <a:t>раст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ffectLst/>
              </a:rPr>
              <a:t>на уделот од туризмот во БДП на секоја земја.</a:t>
            </a:r>
            <a:endParaRPr lang="mk-MK" sz="1100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672123" y="1536205"/>
            <a:ext cx="3414977" cy="5040086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687041" y="4326524"/>
            <a:ext cx="4076134" cy="371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5180324" y="3404972"/>
          <a:ext cx="4822868" cy="286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rame 11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4290244" y="1536205"/>
            <a:ext cx="6845431" cy="5040086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CB39EFB-01AD-47D6-A78F-F5055814D9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638358"/>
              </p:ext>
            </p:extLst>
          </p:nvPr>
        </p:nvGraphicFramePr>
        <p:xfrm>
          <a:off x="4692074" y="1621417"/>
          <a:ext cx="6049816" cy="241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B2E2EAA-E0FA-4FFA-860E-E72CF49A2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270620"/>
              </p:ext>
            </p:extLst>
          </p:nvPr>
        </p:nvGraphicFramePr>
        <p:xfrm>
          <a:off x="4692075" y="4077705"/>
          <a:ext cx="6049816" cy="241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881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612512" y="4218723"/>
            <a:ext cx="34864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304216" y="1927105"/>
            <a:ext cx="9636712" cy="37548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ПРЕДЛОГ ПРОГРАМА НА АППТ ЗА 202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3</a:t>
            </a: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ГОДИНА</a:t>
            </a:r>
          </a:p>
          <a:p>
            <a:pPr algn="l"/>
            <a:endParaRPr lang="mk-MK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Зголемено присуство на саемски манифестации на примарните пазари и дел од секундарните пазари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Зголемена маркетинг промоција во регионот и примарните пазари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Дополнителни промоции Б2Б средби;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Продукција на 360 виртуелни тури од туристички дестинации и манифестации во Р.С Македонија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Хостинг, поддршка и оддржување на официјалниот македонски туристички портал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linkClick r:id="rId3"/>
              </a:rPr>
              <a:t>www.northmacedonia-timeless.com</a:t>
            </a: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и мобилната апликацијата </a:t>
            </a:r>
            <a:r>
              <a:rPr lang="en-US" sz="1400" b="1" u="sng" dirty="0" err="1">
                <a:solidFill>
                  <a:srgbClr val="0000FF"/>
                </a:solidFill>
                <a:effectLst/>
              </a:rPr>
              <a:t>visitnorthmacedonia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Организација на информативни патувања во Р.С Македонија на медиумски куќи, блогери, влогери, инфлуенсери, кои го третираат туризмот;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Изработка на кратки промотивни видео спотови за препознавање на дестинација со новиот бренд и визуелен идентитет;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Продукција на нови промотивни материјали;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Продукција на нови видео материјали, стари занаети и традиција;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Продукција и дизајн на брошура за верски туризам и видео материјал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Продукција на брошури за еколоски одржлив туризам ,,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Travel like a local”</a:t>
            </a: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Брошура Ено-гастро концепт и видео материјал.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1152703" y="1404839"/>
            <a:ext cx="9939738" cy="4799408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3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612512" y="4218723"/>
            <a:ext cx="34864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216447" y="1640019"/>
            <a:ext cx="963671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ПРЕДЛОГ ПРОГРАМА НА АППТ ЗА 2023 ГОДИНА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:</a:t>
            </a:r>
            <a:endParaRPr lang="mk-MK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endParaRPr lang="mk-MK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Проект ,, Поставување на туристички информативни знаци “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Проект „ Инфо табли на гранични премин 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Проект „ 50 села, 50 приказни 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Проект „ 5 рути за верски туризам;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Работлници за подигање на свеста за значењето на верскиот туризам, по региони, прокет кој произлегува од нациналната стратегија за верски туризам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Проект„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“Истражи го македонското  рурално богатство -истражи, вкуси и сликај”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Проект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,,А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bove</a:t>
            </a: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“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добиен како апликација на повик за ИПА прекугранична соработка со Република Грција.</a:t>
            </a:r>
            <a:endParaRPr lang="mk-MK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 останати проекти во функција на зајакнување на Македонија како туристичка дестинација.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1118520" y="1187281"/>
            <a:ext cx="9939738" cy="3233717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270033" y="4583051"/>
            <a:ext cx="9636712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ОЧЕКУВАНИ РЕЗУЛТАТИ за 2023</a:t>
            </a:r>
          </a:p>
          <a:p>
            <a:pPr algn="l"/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Визијата за тоа каде го гледаме туризмот на Република Северна Македонија за 2023година, е во промена на перцепцијата на светските патувачи за земјава како безбедна и достапна дестинација, која што може да понуди диверзивни и атрактивни туристички концепти, а паралелно со тоа и зголемување на бројот на странски туристи и остварени ноќевања.</a:t>
            </a:r>
            <a:endParaRPr lang="mk-MK" sz="12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Достигнување на 3.2 милиони ноќевања;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Надминување на 430 милиони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$ - </a:t>
            </a:r>
            <a:r>
              <a:rPr lang="mk-MK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девизен прилив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1118520" y="4506107"/>
            <a:ext cx="9939738" cy="1777462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0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612512" y="4218723"/>
            <a:ext cx="34864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263341" y="2029177"/>
            <a:ext cx="963671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ПРЕДЛОГ ТОЧКИ ДО ВЛАДА НА Р.С МАКЕДОНИЈА</a:t>
            </a:r>
          </a:p>
          <a:p>
            <a:pPr algn="l"/>
            <a:endParaRPr lang="mk-MK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Прераснување на АППТ во НТО,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Формирање на туристичка инспекција и туристичка полиција,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Создавање на 4 (исток,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запад, север и југ) дестинациски менаџмент организации –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DMO’s,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Проект 50 рурални Македонски села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</a:t>
            </a:r>
            <a:endParaRPr lang="mk-MK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Патно означување на сите туристички локалитети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</a:t>
            </a:r>
            <a:endParaRPr lang="mk-MK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Е-туризам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</a:t>
            </a:r>
            <a:endParaRPr lang="mk-MK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Патни билборди за туристички потенцијали на Р.С Македонија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</a:t>
            </a:r>
            <a:endParaRPr lang="mk-MK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Државна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Google</a:t>
            </a: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и </a:t>
            </a:r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youtube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кампања за Македонските туристички потенцијали во светот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1135612" y="1932318"/>
            <a:ext cx="9863067" cy="3743864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3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2275036" y="1384117"/>
            <a:ext cx="76419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Wine vision by Open Balkan</a:t>
            </a: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01- 04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september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2022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Belgrade, Serbia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2047359" y="1296647"/>
            <a:ext cx="8178821" cy="607654"/>
          </a:xfrm>
          <a:prstGeom prst="frame">
            <a:avLst>
              <a:gd name="adj1" fmla="val 6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4C439-51D7-40B5-A3A8-454C7DBC6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69" y="1965533"/>
            <a:ext cx="6093461" cy="46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4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0" y="2889188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 БЛАГОДАРИМЕ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3672784" y="3467395"/>
            <a:ext cx="4846433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k-MK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Агенција за промоција и поддршка на туризмот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35589AA-CC95-4039-BAAD-5A45BF58E08C}"/>
              </a:ext>
            </a:extLst>
          </p:cNvPr>
          <p:cNvSpPr/>
          <p:nvPr/>
        </p:nvSpPr>
        <p:spPr>
          <a:xfrm>
            <a:off x="3454673" y="2753533"/>
            <a:ext cx="5311259" cy="1173276"/>
          </a:xfrm>
          <a:prstGeom prst="frame">
            <a:avLst>
              <a:gd name="adj1" fmla="val 3293"/>
            </a:avLst>
          </a:prstGeom>
          <a:solidFill>
            <a:srgbClr val="00B050">
              <a:alpha val="9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775736" y="1415325"/>
            <a:ext cx="8846936" cy="4862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МЕТОДОЛОГИЈА НА ИСТРАЖУВАЊЕ</a:t>
            </a:r>
          </a:p>
          <a:p>
            <a:pPr algn="l"/>
            <a:endParaRPr lang="mk-MK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Дескриптивна метода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претпоставува примена и комбинација на повеќе методи кои произлегуваат од карактерот на </a:t>
            </a: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стратешкото планирање на АППТ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Податоци од ДЗС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Податоци од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UNWTO - </a:t>
            </a: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СТО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НБРСМ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Google Analytics;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Поадатоци АППТ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Методологија на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PERSONA;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Насочени анкетни прашалници за туристичка дестинација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Неформални насочени интервјуа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Метода на набљудување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Прибраните податоци се ставени во компаративен однос со останати податоци добиени од други примарни и секундарни извори на стратешките планирања на АППТ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</a:t>
            </a:r>
            <a:endParaRPr lang="mk-MK" sz="18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1518599" y="1143134"/>
            <a:ext cx="9361211" cy="5407251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2061525" y="1975357"/>
            <a:ext cx="3342997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mk-MK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КАМПАЊА </a:t>
            </a:r>
          </a:p>
          <a:p>
            <a:r>
              <a:rPr lang="sq-AL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</a:t>
            </a: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домасиедома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safelikehome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</a:t>
            </a: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чистокакодома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044370" y="1750078"/>
            <a:ext cx="4201670" cy="41857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Преку 3.0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00</a:t>
            </a:r>
            <a:r>
              <a:rPr lang="mk-MK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постови со користење на хаштаг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</a:t>
            </a:r>
            <a:r>
              <a:rPr lang="mk-MK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домасиедома на </a:t>
            </a:r>
            <a:r>
              <a:rPr lang="mk-MK" sz="19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социјални медиуми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mk-MK" sz="19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Преку 50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.000</a:t>
            </a:r>
            <a:r>
              <a:rPr lang="mk-MK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прегледи на видеата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</a:t>
            </a:r>
            <a:r>
              <a:rPr lang="mk-MK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домасиедома и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#safelikehome</a:t>
            </a:r>
            <a:r>
              <a:rPr lang="mk-MK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од </a:t>
            </a:r>
            <a:r>
              <a:rPr lang="en-GB" sz="19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youtube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каналот на АППТ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mk-MK" sz="19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Посетеност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mk-MK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први 7 месеци 20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2</a:t>
            </a:r>
            <a:r>
              <a:rPr lang="mk-MK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1/2022 на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www.northmacedonia-timeless.com</a:t>
            </a:r>
            <a:r>
              <a:rPr lang="mk-MK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, +29,1%</a:t>
            </a:r>
            <a:endParaRPr lang="mk-MK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2061526" y="1825501"/>
            <a:ext cx="3342997" cy="1865585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2061525" y="4298574"/>
            <a:ext cx="3342997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mk-MK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КАМПАЊА </a:t>
            </a:r>
          </a:p>
          <a:p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 дел 2022</a:t>
            </a:r>
          </a:p>
          <a:p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Албанија, Косово, Србија, Бугарија, Турција, Полска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2061524" y="3994830"/>
            <a:ext cx="3342997" cy="1865585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5900101" y="1825501"/>
            <a:ext cx="4490209" cy="4034914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7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1733345" y="1492507"/>
            <a:ext cx="9190965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ПРОФИЛ НА ТУРИСТ</a:t>
            </a:r>
          </a:p>
          <a:p>
            <a:endParaRPr lang="mk-MK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Активен Туризам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Патување во мали групи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Круг на свое семејство, блиски пријатели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Интерес за еко-дестинација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Мали сместувачки капацитети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Истражувачи и авантуристи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Истражуваат за дестинацијата пред патувањето со користење на дигитални алатки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Патуваат најчесто со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</a:t>
            </a: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вион или автомобил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Интерес за здрава храна,локална заедница, култура и традиција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100% користење на напредна технологија (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Z </a:t>
            </a: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– Генерација)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;</a:t>
            </a:r>
            <a:endParaRPr lang="mk-MK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Дигитални номади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Сигурност на дестинација во која патува (протоколи за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SARS</a:t>
            </a:r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COV-19).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41" name="Frame 40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1518601" y="1338619"/>
            <a:ext cx="9643980" cy="5088060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3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444978" y="5950020"/>
            <a:ext cx="25518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sz="1000" dirty="0">
                <a:solidFill>
                  <a:schemeClr val="bg2">
                    <a:lumMod val="25000"/>
                  </a:schemeClr>
                </a:solidFill>
              </a:rPr>
              <a:t>Извор: Државен завод за статистика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6904" y="1755419"/>
            <a:ext cx="10768063" cy="341632"/>
          </a:xfrm>
        </p:spPr>
        <p:txBody>
          <a:bodyPr/>
          <a:lstStyle/>
          <a:p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СТАТИСТИЧКИ КОМПАРАТИВНИ ПОДАТОЦИ ЗА ВКУПНИОТ БРОЈ ТУРИСТИ И НОЌЕВАЊА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073" y="2596986"/>
            <a:ext cx="528565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Прва половина 2019/22 имаме пад на туристите  од  </a:t>
            </a:r>
            <a:r>
              <a:rPr lang="mk-MK" sz="1400" dirty="0">
                <a:solidFill>
                  <a:srgbClr val="333333"/>
                </a:solidFill>
                <a:latin typeface="Arial" panose="020B0604020202020204" pitchFamily="34" charset="0"/>
              </a:rPr>
              <a:t>-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29.6 % </a:t>
            </a:r>
          </a:p>
          <a:p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Прва половина 2021/22 зголемување за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+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+mn-cs"/>
              </a:rPr>
              <a:t>↑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75</a:t>
            </a:r>
            <a:r>
              <a:rPr kumimoji="0" lang="mk-MK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.0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%</a:t>
            </a:r>
          </a:p>
          <a:p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Домашните туристи </a:t>
            </a:r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</a:rPr>
              <a:t>+</a:t>
            </a:r>
            <a:r>
              <a:rPr lang="en-GB" sz="1400" b="1" dirty="0">
                <a:solidFill>
                  <a:srgbClr val="00B050"/>
                </a:solidFill>
              </a:rPr>
              <a:t>↑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</a:rPr>
              <a:t>25.4 %</a:t>
            </a:r>
          </a:p>
          <a:p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mk-MK" sz="1400" dirty="0">
                <a:solidFill>
                  <a:srgbClr val="333333"/>
                </a:solidFill>
                <a:latin typeface="Arial" panose="020B0604020202020204" pitchFamily="34" charset="0"/>
              </a:rPr>
              <a:t>С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>трански +</a:t>
            </a:r>
            <a:r>
              <a:rPr lang="en-GB" sz="1400" b="1" dirty="0">
                <a:solidFill>
                  <a:srgbClr val="00B050"/>
                </a:solidFill>
              </a:rPr>
              <a:t>↑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</a:rPr>
              <a:t>131.3 %</a:t>
            </a:r>
            <a:endParaRPr lang="en-GB" sz="14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en-GB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mk-MK" sz="1400" dirty="0">
                <a:solidFill>
                  <a:srgbClr val="333333"/>
                </a:solidFill>
                <a:latin typeface="Arial" panose="020B0604020202020204" pitchFamily="34" charset="0"/>
              </a:rPr>
              <a:t>Прва половина 2021/22 остварени ноќевања </a:t>
            </a:r>
            <a:r>
              <a:rPr lang="mk-MK" sz="1400" dirty="0"/>
              <a:t>+</a:t>
            </a:r>
            <a:r>
              <a:rPr lang="en-GB" sz="1400" b="1" dirty="0">
                <a:solidFill>
                  <a:srgbClr val="00B050"/>
                </a:solidFill>
              </a:rPr>
              <a:t>↑</a:t>
            </a:r>
            <a:r>
              <a:rPr lang="mk-MK" sz="1400" b="1" dirty="0">
                <a:solidFill>
                  <a:srgbClr val="00B050"/>
                </a:solidFill>
              </a:rPr>
              <a:t>66.3 %</a:t>
            </a:r>
          </a:p>
          <a:p>
            <a:endParaRPr lang="mk-MK" sz="14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mk-MK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Домашни ноќевања </a:t>
            </a:r>
            <a:r>
              <a:rPr lang="mk-MK" sz="1400" dirty="0">
                <a:latin typeface="Arial" panose="020B0604020202020204" pitchFamily="34" charset="0"/>
              </a:rPr>
              <a:t>+ </a:t>
            </a:r>
            <a:r>
              <a:rPr lang="en-GB" sz="1400" b="1" dirty="0">
                <a:solidFill>
                  <a:srgbClr val="00B050"/>
                </a:solidFill>
              </a:rPr>
              <a:t>↑ </a:t>
            </a:r>
            <a:r>
              <a:rPr lang="mk-MK" sz="1400" b="1" dirty="0">
                <a:solidFill>
                  <a:srgbClr val="00B050"/>
                </a:solidFill>
              </a:rPr>
              <a:t>29</a:t>
            </a:r>
            <a:r>
              <a:rPr lang="en-GB" sz="1400" b="1" dirty="0">
                <a:solidFill>
                  <a:srgbClr val="00B050"/>
                </a:solidFill>
              </a:rPr>
              <a:t>.</a:t>
            </a:r>
            <a:r>
              <a:rPr lang="mk-MK" sz="1400" b="1" dirty="0">
                <a:solidFill>
                  <a:srgbClr val="00B050"/>
                </a:solidFill>
              </a:rPr>
              <a:t>0</a:t>
            </a:r>
            <a:r>
              <a:rPr lang="en-GB" sz="1400" b="1" dirty="0">
                <a:solidFill>
                  <a:srgbClr val="00B050"/>
                </a:solidFill>
              </a:rPr>
              <a:t> %</a:t>
            </a:r>
            <a:endParaRPr lang="mk-MK" sz="1400" b="1" dirty="0">
              <a:solidFill>
                <a:srgbClr val="00B050"/>
              </a:solidFill>
            </a:endParaRPr>
          </a:p>
          <a:p>
            <a:endParaRPr lang="mk-MK" sz="14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mk-MK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Странски</a:t>
            </a:r>
            <a:r>
              <a:rPr lang="mk-MK" sz="1400" dirty="0">
                <a:latin typeface="Arial" panose="020B0604020202020204" pitchFamily="34" charset="0"/>
              </a:rPr>
              <a:t> </a:t>
            </a:r>
            <a:r>
              <a:rPr lang="en-GB" sz="1400" dirty="0"/>
              <a:t> </a:t>
            </a:r>
            <a:r>
              <a:rPr lang="mk-MK" sz="1400" dirty="0"/>
              <a:t>+</a:t>
            </a:r>
            <a:r>
              <a:rPr lang="en-GB" sz="1400" dirty="0"/>
              <a:t> </a:t>
            </a:r>
            <a:r>
              <a:rPr lang="en-GB" sz="1400" b="1" dirty="0">
                <a:solidFill>
                  <a:srgbClr val="00B050"/>
                </a:solidFill>
              </a:rPr>
              <a:t>↑ </a:t>
            </a:r>
            <a:r>
              <a:rPr lang="mk-MK" sz="1400" b="1" dirty="0">
                <a:solidFill>
                  <a:srgbClr val="00B050"/>
                </a:solidFill>
              </a:rPr>
              <a:t>109</a:t>
            </a:r>
            <a:r>
              <a:rPr lang="en-GB" sz="1400" b="1" dirty="0">
                <a:solidFill>
                  <a:srgbClr val="00B050"/>
                </a:solidFill>
              </a:rPr>
              <a:t>.</a:t>
            </a:r>
            <a:r>
              <a:rPr lang="mk-MK" sz="1400" b="1" dirty="0">
                <a:solidFill>
                  <a:srgbClr val="00B050"/>
                </a:solidFill>
              </a:rPr>
              <a:t>2</a:t>
            </a:r>
            <a:r>
              <a:rPr lang="en-GB" sz="1400" b="1" dirty="0">
                <a:solidFill>
                  <a:srgbClr val="00B050"/>
                </a:solidFill>
              </a:rPr>
              <a:t> %</a:t>
            </a:r>
            <a:endParaRPr lang="mk-MK" sz="14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mk-MK" sz="16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mk-MK" sz="16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F859EA4-768E-425E-AC6D-73CE9AF79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378768"/>
              </p:ext>
            </p:extLst>
          </p:nvPr>
        </p:nvGraphicFramePr>
        <p:xfrm>
          <a:off x="6182470" y="2432806"/>
          <a:ext cx="5076825" cy="351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3A8344-287C-4A08-AAB1-E65388891C8C}"/>
              </a:ext>
            </a:extLst>
          </p:cNvPr>
          <p:cNvCxnSpPr>
            <a:cxnSpLocks/>
          </p:cNvCxnSpPr>
          <p:nvPr/>
        </p:nvCxnSpPr>
        <p:spPr>
          <a:xfrm>
            <a:off x="5183126" y="2665326"/>
            <a:ext cx="0" cy="2678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75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16966"/>
            <a:ext cx="11573197" cy="369332"/>
          </a:xfrm>
        </p:spPr>
        <p:txBody>
          <a:bodyPr/>
          <a:lstStyle/>
          <a:p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НАЈБРЗО ЗАКРЕПНУВАШКИ ПАЗАРИ 2020/2021 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473B07A-C9D7-4334-A206-DABB9290F9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786141"/>
              </p:ext>
            </p:extLst>
          </p:nvPr>
        </p:nvGraphicFramePr>
        <p:xfrm>
          <a:off x="323529" y="1815380"/>
          <a:ext cx="5565543" cy="347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3CE0FA-6B4F-47A4-932D-D2BF0EA3A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040617"/>
              </p:ext>
            </p:extLst>
          </p:nvPr>
        </p:nvGraphicFramePr>
        <p:xfrm>
          <a:off x="6444142" y="1815380"/>
          <a:ext cx="5342389" cy="347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984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16966"/>
            <a:ext cx="11573197" cy="369332"/>
          </a:xfrm>
        </p:spPr>
        <p:txBody>
          <a:bodyPr/>
          <a:lstStyle/>
          <a:p>
            <a:r>
              <a: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ДОМАШНИ ТУРИСТИ И НОЌЕВАЊА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46F6BA4-563C-4463-B18A-5A7E2F19C1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443523"/>
              </p:ext>
            </p:extLst>
          </p:nvPr>
        </p:nvGraphicFramePr>
        <p:xfrm>
          <a:off x="6409189" y="1754909"/>
          <a:ext cx="5487538" cy="379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EDBFB0-7493-4B8E-843E-D1FC7080E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802203"/>
              </p:ext>
            </p:extLst>
          </p:nvPr>
        </p:nvGraphicFramePr>
        <p:xfrm>
          <a:off x="286618" y="1754909"/>
          <a:ext cx="5719899" cy="379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878E1C-2183-4FEF-B17C-07FC1325182D}"/>
              </a:ext>
            </a:extLst>
          </p:cNvPr>
          <p:cNvSpPr txBox="1"/>
          <p:nvPr/>
        </p:nvSpPr>
        <p:spPr>
          <a:xfrm>
            <a:off x="2959216" y="596729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Извор: Државен завод за статистика</a:t>
            </a:r>
          </a:p>
        </p:txBody>
      </p:sp>
    </p:spTree>
    <p:extLst>
      <p:ext uri="{BB962C8B-B14F-4D97-AF65-F5344CB8AC3E}">
        <p14:creationId xmlns:p14="http://schemas.microsoft.com/office/powerpoint/2010/main" val="22026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5167" y="584729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mk-M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Графички приказ - Девизен прилив од туризам  2020 споредбено со 2021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02185" y="5847290"/>
            <a:ext cx="16294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mk-M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Извор: НБРСМ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ame 46">
            <a:extLst>
              <a:ext uri="{FF2B5EF4-FFF2-40B4-BE49-F238E27FC236}">
                <a16:creationId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884842" y="1284569"/>
            <a:ext cx="10614903" cy="5024387"/>
          </a:xfrm>
          <a:prstGeom prst="frame">
            <a:avLst>
              <a:gd name="adj1" fmla="val 69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667FCB4-65F4-406E-9765-329F62498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54279"/>
              </p:ext>
            </p:extLst>
          </p:nvPr>
        </p:nvGraphicFramePr>
        <p:xfrm>
          <a:off x="1810333" y="2382473"/>
          <a:ext cx="4285668" cy="333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4883E1-7062-4B4D-99D4-FF643D570B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810797"/>
              </p:ext>
            </p:extLst>
          </p:nvPr>
        </p:nvGraphicFramePr>
        <p:xfrm>
          <a:off x="6526636" y="2382473"/>
          <a:ext cx="4780522" cy="333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87EEC6C-6AA0-4FC3-8E3A-16362597F582}"/>
              </a:ext>
            </a:extLst>
          </p:cNvPr>
          <p:cNvSpPr txBox="1"/>
          <p:nvPr/>
        </p:nvSpPr>
        <p:spPr>
          <a:xfrm>
            <a:off x="3048699" y="160689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k-MK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ДЕВИЗЕН ПРИЛИВ ОД ТУРИЗАМ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5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361668"/>
            <a:ext cx="5783195" cy="53822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90572" y="1473392"/>
            <a:ext cx="10382250" cy="5112135"/>
            <a:chOff x="1780413" y="1945493"/>
            <a:chExt cx="8750686" cy="37298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EACE2C-F0BB-4B26-BDA0-E1B66FC049A7}"/>
                </a:ext>
              </a:extLst>
            </p:cNvPr>
            <p:cNvSpPr txBox="1"/>
            <p:nvPr/>
          </p:nvSpPr>
          <p:spPr>
            <a:xfrm>
              <a:off x="1862693" y="2685889"/>
              <a:ext cx="2631818" cy="22490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algn="l"/>
              <a:r>
                <a:rPr lang="mk-MK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Примарни пазари</a:t>
              </a:r>
            </a:p>
            <a:p>
              <a:pPr algn="l"/>
              <a:endParaRPr lang="mk-M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endParaRP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Албанија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Бугарија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Косово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Турција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Полска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Србија</a:t>
              </a:r>
            </a:p>
            <a:p>
              <a:pPr marL="457200" indent="-457200" algn="l">
                <a:buFont typeface="Arial" panose="020B0604020202020204" pitchFamily="34" charset="0"/>
                <a:buChar char="•"/>
              </a:pPr>
              <a:r>
                <a:rPr lang="mk-MK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Хрватска</a:t>
              </a: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53743D37-4B34-4FCE-B5A0-1CB36DEAE8EE}"/>
                </a:ext>
              </a:extLst>
            </p:cNvPr>
            <p:cNvSpPr/>
            <p:nvPr/>
          </p:nvSpPr>
          <p:spPr>
            <a:xfrm>
              <a:off x="1780413" y="1945494"/>
              <a:ext cx="2714098" cy="3729884"/>
            </a:xfrm>
            <a:prstGeom prst="frame">
              <a:avLst>
                <a:gd name="adj1" fmla="val 690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EACE2C-F0BB-4B26-BDA0-E1B66FC049A7}"/>
                </a:ext>
              </a:extLst>
            </p:cNvPr>
            <p:cNvSpPr txBox="1"/>
            <p:nvPr/>
          </p:nvSpPr>
          <p:spPr>
            <a:xfrm>
              <a:off x="2449421" y="4257468"/>
              <a:ext cx="348643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>
                <a:defRPr sz="5400">
                  <a:solidFill>
                    <a:schemeClr val="bg1"/>
                  </a:solidFill>
                  <a:effectLst>
                    <a:outerShdw blurRad="12700" dist="88900" dir="3000000" algn="tl" rotWithShape="0">
                      <a:schemeClr val="accent2">
                        <a:alpha val="40000"/>
                      </a:schemeClr>
                    </a:outerShdw>
                  </a:effectLst>
                  <a:latin typeface="+mj-lt"/>
                </a:defRPr>
              </a:lvl1pPr>
            </a:lstStyle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53743D37-4B34-4FCE-B5A0-1CB36DEAE8EE}"/>
                </a:ext>
              </a:extLst>
            </p:cNvPr>
            <p:cNvSpPr/>
            <p:nvPr/>
          </p:nvSpPr>
          <p:spPr>
            <a:xfrm>
              <a:off x="4676013" y="1945493"/>
              <a:ext cx="5855086" cy="3729884"/>
            </a:xfrm>
            <a:prstGeom prst="frame">
              <a:avLst>
                <a:gd name="adj1" fmla="val 690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7E908AC-EF5C-4F17-9361-83BE22E21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734466"/>
              </p:ext>
            </p:extLst>
          </p:nvPr>
        </p:nvGraphicFramePr>
        <p:xfrm>
          <a:off x="4812882" y="1567415"/>
          <a:ext cx="5973114" cy="243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8C53470-5C27-4248-BBFE-6A0DBF550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606182"/>
              </p:ext>
            </p:extLst>
          </p:nvPr>
        </p:nvGraphicFramePr>
        <p:xfrm>
          <a:off x="4812882" y="4089103"/>
          <a:ext cx="5973114" cy="240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80452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7754</TotalTime>
  <Words>1116</Words>
  <Application>Microsoft Office PowerPoint</Application>
  <PresentationFormat>Widescreen</PresentationFormat>
  <Paragraphs>163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Aleksandar Kalenikov</cp:lastModifiedBy>
  <cp:revision>328</cp:revision>
  <dcterms:created xsi:type="dcterms:W3CDTF">2019-01-14T06:35:35Z</dcterms:created>
  <dcterms:modified xsi:type="dcterms:W3CDTF">2022-08-26T07:46:18Z</dcterms:modified>
</cp:coreProperties>
</file>