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8"/>
  </p:notesMasterIdLst>
  <p:sldIdLst>
    <p:sldId id="318" r:id="rId4"/>
    <p:sldId id="271" r:id="rId5"/>
    <p:sldId id="341" r:id="rId6"/>
    <p:sldId id="342" r:id="rId7"/>
    <p:sldId id="331" r:id="rId8"/>
    <p:sldId id="339" r:id="rId9"/>
    <p:sldId id="340" r:id="rId10"/>
    <p:sldId id="344" r:id="rId11"/>
    <p:sldId id="343" r:id="rId12"/>
    <p:sldId id="345" r:id="rId13"/>
    <p:sldId id="346" r:id="rId14"/>
    <p:sldId id="348" r:id="rId15"/>
    <p:sldId id="347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2" y="5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0\&#1044;&#1077;&#1074;&#1080;&#1079;&#1077;&#1085;%20&#1087;&#1088;&#1080;&#1083;&#1080;&#1074;%202020\&#1044;&#1077;&#1074;&#1080;&#1079;&#1077;&#1085;%20&#1087;&#1088;&#1080;&#1083;&#1080;&#1074;%202018-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0\&#1044;&#1077;&#1074;&#1080;&#1079;&#1077;&#1085;%20&#1087;&#1088;&#1080;&#1083;&#1080;&#1074;%202020\&#1044;&#1077;&#1074;&#1080;&#1079;&#1077;&#1085;%20&#1087;&#1088;&#1080;&#1083;&#1080;&#1074;%202018-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Analytics%20All%20Web%20Site%20Data%20descop%2020200101-202012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'Q1 - Q2 2017-2018'!$B$22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'Q1 - Q2 2017-2018'!$A$23:$A$25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%</c:v>
                </c:pt>
              </c:strCache>
            </c:strRef>
          </c:cat>
          <c:val>
            <c:numRef>
              <c:f>'Q1 - Q2 2017-2018'!$B$23:$B$25</c:f>
              <c:numCache>
                <c:formatCode>General</c:formatCode>
                <c:ptCount val="3"/>
                <c:pt idx="0">
                  <c:v>63.74</c:v>
                </c:pt>
                <c:pt idx="1">
                  <c:v>72.400000000000006</c:v>
                </c:pt>
                <c:pt idx="2" formatCode="0.00%">
                  <c:v>0.13586444932538444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8117968"/>
        <c:axId val="1918116880"/>
      </c:barChart>
      <c:catAx>
        <c:axId val="191811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18116880"/>
        <c:crosses val="autoZero"/>
        <c:auto val="1"/>
        <c:lblAlgn val="ctr"/>
        <c:lblOffset val="100"/>
        <c:noMultiLvlLbl val="0"/>
      </c:catAx>
      <c:valAx>
        <c:axId val="191811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81179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mk-MK"/>
              <a:t>Девизен прилив од туризам 2019 споредбено со 2020 во милиони </a:t>
            </a:r>
            <a:r>
              <a:rPr lang="en-US"/>
              <a:t>$</a:t>
            </a:r>
            <a:endParaRPr lang="mk-MK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'Q1 - Q2 2017-2018'!$A$16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'Q1 - Q2 2017-2018'!$B$15:$F$15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'Q1 - Q2 2017-2018'!$B$16:$F$16</c:f>
              <c:numCache>
                <c:formatCode>#,##0.00</c:formatCode>
                <c:ptCount val="5"/>
                <c:pt idx="0" formatCode="General">
                  <c:v>63.27</c:v>
                </c:pt>
                <c:pt idx="1">
                  <c:v>90.61999999999999</c:v>
                </c:pt>
                <c:pt idx="2" formatCode="General">
                  <c:v>154.16</c:v>
                </c:pt>
                <c:pt idx="3" formatCode="0.00">
                  <c:v>87.86999999999999</c:v>
                </c:pt>
                <c:pt idx="4" formatCode="0.00">
                  <c:v>395.91999999999899</c:v>
                </c:pt>
              </c:numCache>
            </c:numRef>
          </c:val>
        </c:ser>
        <c:ser>
          <c:idx val="1"/>
          <c:order val="1"/>
          <c:tx>
            <c:strRef>
              <c:f>'Q1 - Q2 2017-2018'!$A$17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'Q1 - Q2 2017-2018'!$B$15:$F$15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'Q1 - Q2 2017-2018'!$B$17:$F$17</c:f>
              <c:numCache>
                <c:formatCode>General</c:formatCode>
                <c:ptCount val="5"/>
                <c:pt idx="0">
                  <c:v>63.74</c:v>
                </c:pt>
                <c:pt idx="1">
                  <c:v>37.61</c:v>
                </c:pt>
                <c:pt idx="2">
                  <c:v>80.61</c:v>
                </c:pt>
                <c:pt idx="3">
                  <c:v>70.09</c:v>
                </c:pt>
                <c:pt idx="4">
                  <c:v>252.04999999999998</c:v>
                </c:pt>
              </c:numCache>
            </c:numRef>
          </c:val>
        </c:ser>
        <c:ser>
          <c:idx val="2"/>
          <c:order val="2"/>
          <c:tx>
            <c:strRef>
              <c:f>'Q1 - Q2 2017-2018'!$A$18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'Q1 - Q2 2017-2018'!$B$15:$F$15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'Q1 - Q2 2017-2018'!$B$18:$F$18</c:f>
              <c:numCache>
                <c:formatCode>0.00%</c:formatCode>
                <c:ptCount val="5"/>
                <c:pt idx="0">
                  <c:v>7.4284811126916631E-3</c:v>
                </c:pt>
                <c:pt idx="1">
                  <c:v>-0.58497020525270349</c:v>
                </c:pt>
                <c:pt idx="2">
                  <c:v>-0.47710171250648675</c:v>
                </c:pt>
                <c:pt idx="3">
                  <c:v>-0.20234437236827141</c:v>
                </c:pt>
                <c:pt idx="4">
                  <c:v>-0.36338149121034813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119600"/>
        <c:axId val="1918108176"/>
      </c:barChart>
      <c:catAx>
        <c:axId val="191811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18108176"/>
        <c:crosses val="autoZero"/>
        <c:auto val="1"/>
        <c:lblAlgn val="ctr"/>
        <c:lblOffset val="100"/>
        <c:noMultiLvlLbl val="0"/>
      </c:catAx>
      <c:valAx>
        <c:axId val="1918108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18119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explosion val="15"/>
          <c:dPt>
            <c:idx val="0"/>
            <c:bubble3D val="0"/>
            <c:explosion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-1.3893320061086371E-2"/>
                  <c:y val="0.31121415378633227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00B050"/>
                        </a:solidFill>
                      </a:rPr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'[Примарни пазари.xlsx]Sheet2'!$A$14:$A$16</c:f>
              <c:strCache>
                <c:ptCount val="3"/>
                <c:pt idx="0">
                  <c:v>Примарни пазари ноќевања 2019 вкупно Албанија, Бугарија, Грција, Косово, Турција, Полска, Србија, Холандија и Хрватска </c:v>
                </c:pt>
                <c:pt idx="1">
                  <c:v>Вкупен борј ноќевања 2019</c:v>
                </c:pt>
                <c:pt idx="2">
                  <c:v>процент од вкупниот број ноќевања на примарните пазари</c:v>
                </c:pt>
              </c:strCache>
            </c:strRef>
          </c:cat>
          <c:val>
            <c:numRef>
              <c:f>'[Примарни пазари.xlsx]Sheet2'!$B$14:$B$16</c:f>
              <c:numCache>
                <c:formatCode>General</c:formatCode>
                <c:ptCount val="3"/>
                <c:pt idx="0">
                  <c:v>893480</c:v>
                </c:pt>
                <c:pt idx="1">
                  <c:v>1577771</c:v>
                </c:pt>
                <c:pt idx="2" formatCode="0%">
                  <c:v>0.76587164793839813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12857914640737"/>
          <c:y val="0.30945845862101862"/>
          <c:w val="0.36574824419232849"/>
          <c:h val="0.368694985992296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5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'[Примарни пазари.xlsx]Sheet2'!$A$34:$A$36</c:f>
              <c:strCache>
                <c:ptCount val="3"/>
                <c:pt idx="0">
                  <c:v>Примарни пазари туристи 2019 вкупно Албанија, Бугарија, Грција, Косово, Турција, Полска, Србија, Холандија и Хрватска </c:v>
                </c:pt>
                <c:pt idx="1">
                  <c:v>Вкупен борј туристи 2019</c:v>
                </c:pt>
                <c:pt idx="2">
                  <c:v>процент од вкупниот број туристи на примарните пазари</c:v>
                </c:pt>
              </c:strCache>
            </c:strRef>
          </c:cat>
          <c:val>
            <c:numRef>
              <c:f>'[Примарни пазари.xlsx]Sheet2'!$B$34:$B$36</c:f>
              <c:numCache>
                <c:formatCode>General</c:formatCode>
                <c:ptCount val="3"/>
                <c:pt idx="0">
                  <c:v>430532</c:v>
                </c:pt>
                <c:pt idx="1">
                  <c:v>757593</c:v>
                </c:pt>
                <c:pt idx="2" formatCode="0%">
                  <c:v>0.75966710952960526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explosion val="13"/>
          <c:dPt>
            <c:idx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-1.1111111111111112E-2"/>
                  <c:y val="0.3333333333333333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z="1200" b="1">
                        <a:solidFill>
                          <a:srgbClr val="00B050"/>
                        </a:solidFill>
                      </a:rPr>
                      <a:t>13.2%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'[Примарни пазари (2).xlsx]Секундарни'!$A$10:$A$12</c:f>
              <c:strCache>
                <c:ptCount val="3"/>
                <c:pt idx="0">
                  <c:v>Секундарни пазари туристи 2019 вкупно В.Британија,Германија, Италија, Русија, Словенија,Украина и Шпанија</c:v>
                </c:pt>
                <c:pt idx="1">
                  <c:v>Вкупен борј туристи 2019</c:v>
                </c:pt>
                <c:pt idx="2">
                  <c:v>процент од вкупниот број туристи на секундарни пазари</c:v>
                </c:pt>
              </c:strCache>
            </c:strRef>
          </c:cat>
          <c:val>
            <c:numRef>
              <c:f>'[Примарни пазари (2).xlsx]Секундарни'!$B$10:$B$12</c:f>
              <c:numCache>
                <c:formatCode>General</c:formatCode>
                <c:ptCount val="3"/>
                <c:pt idx="0">
                  <c:v>100429</c:v>
                </c:pt>
                <c:pt idx="1">
                  <c:v>757593</c:v>
                </c:pt>
                <c:pt idx="2" formatCode="0.0%">
                  <c:v>0.13200000000000001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-1.1111111111111112E-2"/>
                  <c:y val="0.3703703703703703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'[Примарни пазари (2).xlsx]Секундарни'!$A$29:$A$31</c:f>
              <c:strCache>
                <c:ptCount val="3"/>
                <c:pt idx="0">
                  <c:v>Секундарни пазари ноќевања 2019 вкупно В.Британија,Германија, Италија, Русија, Словенија,Украина и Шпанија</c:v>
                </c:pt>
                <c:pt idx="1">
                  <c:v>Вкупен борј ноќевања 2019</c:v>
                </c:pt>
                <c:pt idx="2">
                  <c:v>процент од вкупниот број ноќевања на секундарни пазари</c:v>
                </c:pt>
              </c:strCache>
            </c:strRef>
          </c:cat>
          <c:val>
            <c:numRef>
              <c:f>'[Примарни пазари (2).xlsx]Секундарни'!$B$29:$B$31</c:f>
              <c:numCache>
                <c:formatCode>General</c:formatCode>
                <c:ptCount val="3"/>
                <c:pt idx="0">
                  <c:v>203542</c:v>
                </c:pt>
                <c:pt idx="1">
                  <c:v>1577771</c:v>
                </c:pt>
                <c:pt idx="2" formatCode="0.0%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k-MK"/>
              <a:t>Посети на веб страна 2017 - 2020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pPr>
              <a:solidFill>
                <a:srgbClr val="00B050"/>
              </a:solidFill>
            </c:spPr>
          </c:marker>
          <c:dPt>
            <c:idx val="1"/>
            <c:marker>
              <c:spPr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c:spPr>
            </c:marker>
            <c:bubble3D val="0"/>
            <c:spPr>
              <a:ln>
                <a:solidFill>
                  <a:srgbClr val="92D050"/>
                </a:solidFill>
              </a:ln>
            </c:spPr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c:spPr>
            </c:marker>
            <c:bubble3D val="0"/>
            <c:spPr>
              <a:ln>
                <a:solidFill>
                  <a:srgbClr val="92D050"/>
                </a:solidFill>
              </a:ln>
            </c:spPr>
          </c:dPt>
          <c:dPt>
            <c:idx val="3"/>
            <c:marker>
              <c:spPr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c:spPr>
            </c:marker>
            <c:bubble3D val="0"/>
            <c:spPr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5.8333333333333938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3333333333334E-2"/>
                  <c:y val="6.4814814814815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3333333333334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11111111111212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Dataset2!$I$24:$I$27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Dataset2!$J$24:$J$27</c:f>
              <c:numCache>
                <c:formatCode>General</c:formatCode>
                <c:ptCount val="4"/>
                <c:pt idx="0">
                  <c:v>68812</c:v>
                </c:pt>
                <c:pt idx="1">
                  <c:v>110898</c:v>
                </c:pt>
                <c:pt idx="2">
                  <c:v>229944</c:v>
                </c:pt>
                <c:pt idx="3">
                  <c:v>225886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09949296"/>
        <c:axId val="2009950384"/>
      </c:lineChart>
      <c:catAx>
        <c:axId val="2009949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09950384"/>
        <c:crosses val="autoZero"/>
        <c:auto val="1"/>
        <c:lblAlgn val="ctr"/>
        <c:lblOffset val="100"/>
        <c:noMultiLvlLbl val="0"/>
      </c:catAx>
      <c:valAx>
        <c:axId val="2009950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0994929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0.26968</cdr:x>
      <cdr:y>0.40767</cdr:y>
    </cdr:from>
    <cdr:to>
      <cdr:x>0.41227</cdr:x>
      <cdr:y>0.5504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33525" y="1114425"/>
          <a:ext cx="810838" cy="3901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xmlns="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1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acedoniatourism/video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xmlns="" id="{46673C6C-F4E2-45EA-9333-0F52A6A69329}"/>
              </a:ext>
            </a:extLst>
          </p:cNvPr>
          <p:cNvSpPr txBox="1"/>
          <p:nvPr/>
        </p:nvSpPr>
        <p:spPr>
          <a:xfrm>
            <a:off x="748106" y="6323685"/>
            <a:ext cx="1094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www.northmacedonia-timeless.com                                                                                                                                                                                                       www.tourismmacedonia.gov.mk 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7A5B418-7A5F-44EA-82E3-8A2612CBABD9}"/>
              </a:ext>
            </a:extLst>
          </p:cNvPr>
          <p:cNvSpPr txBox="1"/>
          <p:nvPr/>
        </p:nvSpPr>
        <p:spPr>
          <a:xfrm>
            <a:off x="748106" y="2301919"/>
            <a:ext cx="473829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Презентација на стратешкото планирање на АППТ за 2022 година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 flipV="1">
            <a:off x="868988" y="3725989"/>
            <a:ext cx="4524422" cy="24601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8" y="4548250"/>
            <a:ext cx="1252144" cy="1252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98063"/>
            <a:ext cx="6291235" cy="4441613"/>
          </a:xfrm>
          <a:prstGeom prst="rect">
            <a:avLst/>
          </a:prstGeom>
        </p:spPr>
      </p:pic>
      <p:sp>
        <p:nvSpPr>
          <p:cNvPr id="142" name="Frame 141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52400" y="114300"/>
            <a:ext cx="11896726" cy="6619876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304216" y="1711662"/>
            <a:ext cx="9636712" cy="41857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ПРОГРАМА НА АППТ ЗА 2022 ГОДИНА</a:t>
            </a:r>
          </a:p>
          <a:p>
            <a:pPr algn="l"/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Зголемено присуство на саемски манифестации на примарните пазари и дел од секундарните пазари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Зголемена маркетинг промоција во регионот и примарните пазари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Дополнителни промоции Б2Б средби;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360 видео тури од туристички атракции во Р.С Македонија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Редизајн, репрограмирање, хостинг на официјалниот македонски туристички портал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Организација на информативни патувања во Р.С Македонија на медиумски куќи, блогери, влогери, инфлуенсери, кои го третираат туризмот;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Брендирање на Р.С Македонија како туристичка дестинација со лого/слоган и комуникативна стратегија;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нови промотивни материјали;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нови видео материјали, ситен промотивен материјал;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Продолжување на кампањата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#alliNMacedonia </a:t>
            </a: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преку инстаграм и продукција на електронска и печатена брошура со најдобрите фотографии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брошури за национални паркови и заштитени подрачја;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Брошура топ 20 дестинации и електронско издание;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Електронско издание на брошура за ИТ Номади, креирање на фото архива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152703" y="1404839"/>
            <a:ext cx="9939738" cy="4799408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216447" y="1947796"/>
            <a:ext cx="963671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ПРОГРАМА НА АППТ ЗА 2022 ГОДИНА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:</a:t>
            </a:r>
            <a:endParaRPr lang="mk-MK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endParaRPr lang="mk-MK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за означување на тумба Маџари како ЕКО Музеј;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заштита на постоечките и обнова на старите занаети во функција на туризмот;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Туристичка валоризација на граничниот премин со поставување на туристички мапи;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Изработка на туристичка мапа на Р.С Македонија;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 останати проекти во функција на зајакнување на Македонија како туристичка дестинација.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118520" y="1580972"/>
            <a:ext cx="9939738" cy="2637751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270033" y="4829272"/>
            <a:ext cx="963671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ОЧЕКУВАНИ РЕЗУЛТАТИ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endParaRPr lang="mk-MK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Остварени 2.2 - 2,3 милиони ноќевања;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Надминување на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$</a:t>
            </a: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300 милиони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 </a:t>
            </a:r>
            <a:r>
              <a:rPr lang="mk-M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девизен прилив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118520" y="4680782"/>
            <a:ext cx="9939738" cy="1251088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263341" y="2583173"/>
            <a:ext cx="963671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ТОЧКИ ДО ВЛАДА НА Р.С МАКЕДОНИЈА</a:t>
            </a:r>
          </a:p>
          <a:p>
            <a:pPr algn="l"/>
            <a:endParaRPr lang="mk-MK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Дополнителен модел на субвенционирање на домашни туроператори и туристички агенции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Патно означување на сите туристички локалитети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Е-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visitors </a:t>
            </a: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платформа за туризам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Патни билборди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за туристички потенцијали на Р.С Македонија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Државна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Google </a:t>
            </a: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за Македонските туристички потенцијали во светот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135612" y="2418460"/>
            <a:ext cx="9939738" cy="2637751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4757872" y="1448671"/>
            <a:ext cx="298577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linkClick r:id="rId3"/>
              </a:rPr>
              <a:t>Видеа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linkClick r:id="rId3"/>
              </a:rPr>
              <a:t>#safelikehome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2047359" y="1296647"/>
            <a:ext cx="8199832" cy="668886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9" y="2210902"/>
            <a:ext cx="8199831" cy="1684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9" y="3965675"/>
            <a:ext cx="4099915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0" y="2889188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 БЛАГОДАРИМЕ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8CF959-4651-4C64-A08C-8F2BDE46A824}"/>
              </a:ext>
            </a:extLst>
          </p:cNvPr>
          <p:cNvSpPr txBox="1"/>
          <p:nvPr/>
        </p:nvSpPr>
        <p:spPr>
          <a:xfrm>
            <a:off x="3672784" y="3467395"/>
            <a:ext cx="484643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Агенција за промоција и поддршка на туризмот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535589AA-CC95-4039-BAAD-5A45BF58E08C}"/>
              </a:ext>
            </a:extLst>
          </p:cNvPr>
          <p:cNvSpPr/>
          <p:nvPr/>
        </p:nvSpPr>
        <p:spPr>
          <a:xfrm>
            <a:off x="3454673" y="2753533"/>
            <a:ext cx="5311259" cy="1173276"/>
          </a:xfrm>
          <a:prstGeom prst="frame">
            <a:avLst>
              <a:gd name="adj1" fmla="val 3293"/>
            </a:avLst>
          </a:prstGeom>
          <a:solidFill>
            <a:srgbClr val="00B050">
              <a:alpha val="9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775736" y="1415324"/>
            <a:ext cx="8846936" cy="4862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МЕТОДОЛОГИЈА НА ИСТРАЖУВАЊЕ</a:t>
            </a:r>
          </a:p>
          <a:p>
            <a:pPr algn="l"/>
            <a:endParaRPr lang="mk-MK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Дескриптивна метода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претпоставува примена и комбинација на повеќе методи кои произлегуваат од карактерот на </a:t>
            </a: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стратешкото планирање на АППТ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Прибраните податоци се ставени во компаративен однос со останати податоци добиени од други примарни и секундарни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извори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Податоци од ДЗС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НБРСМ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Google Analytics;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Методологија на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PERSONA;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Насочени анкетни прашалници за туристичка дестинација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Неформални насочени интервјуа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Метода на наблудување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Прибраните податоци се ставени во компаративен однос со останати податоци добиени од други примарни и секундарни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извори на стратешките планирања на АППТ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mk-MK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518599" y="1143134"/>
            <a:ext cx="9361211" cy="5407251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2061525" y="2129245"/>
            <a:ext cx="334299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</a:t>
            </a:r>
          </a:p>
          <a:p>
            <a:r>
              <a:rPr lang="sq-AL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#safelikehome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6044370" y="1896271"/>
            <a:ext cx="4201670" cy="3893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реку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2.600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постови со користење на хаштаг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на </a:t>
            </a:r>
            <a:r>
              <a:rPr lang="mk-MK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социјални медиуми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k-MK" sz="19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Преку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41.000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прегледи на видеата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и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#safelikehome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од </a:t>
            </a: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youtube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каналот на АППТ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k-MK" sz="19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Посетеност 20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20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/202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на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, +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30</a:t>
            </a:r>
            <a:r>
              <a:rPr lang="mk-M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%</a:t>
            </a:r>
            <a:endParaRPr lang="mk-M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2061526" y="1825501"/>
            <a:ext cx="3342997" cy="1865585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2061525" y="3990798"/>
            <a:ext cx="334299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</a:t>
            </a:r>
          </a:p>
          <a:p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 дел 2021</a:t>
            </a:r>
          </a:p>
          <a:p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Албанија, Косово, Србија, Бугарија, Турција, Полска и Хрватска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2061524" y="3994830"/>
            <a:ext cx="3342997" cy="1865585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5900101" y="1825501"/>
            <a:ext cx="4490209" cy="4034914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1733345" y="1800283"/>
            <a:ext cx="9190965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НОВАТА РЕАЛНОСТ ВО </a:t>
            </a: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ТУРИЗМОТ</a:t>
            </a:r>
          </a:p>
          <a:p>
            <a:endParaRPr lang="mk-MK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Профил на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турист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Активен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Туризам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Патување во мали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групи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Круг на свое семејство, блиски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пријатели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Интерес за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еко-дестинација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Мали сместувачки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капацитети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Истражувачи и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авантуристи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Патување со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вион 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или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автомовил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Интерес за здрава храна и локална 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култура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100% користење на напредна технологија (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 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Генерација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)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Сигурност на дестинација во која патува (протоколи за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SARS</a:t>
            </a:r>
            <a:r>
              <a:rPr lang="mk-M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COV-19).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1" name="Frame 40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518601" y="1473303"/>
            <a:ext cx="9620454" cy="4747388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39309" y="5781367"/>
            <a:ext cx="2551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6904" y="1547670"/>
            <a:ext cx="10768063" cy="757130"/>
          </a:xfrm>
        </p:spPr>
        <p:txBody>
          <a:bodyPr/>
          <a:lstStyle/>
          <a:p>
            <a:pPr algn="l"/>
            <a:r>
              <a:rPr lang="mk-MK" sz="2400" dirty="0" smtClean="0"/>
              <a:t>Статистички компаративни податоци за првата половина на 2020/21 година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36905" y="2596986"/>
            <a:ext cx="50768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Прва половина 2020/21 зголемување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за </a:t>
            </a: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+</a:t>
            </a:r>
            <a:r>
              <a:rPr lang="en-GB" sz="1600" b="1" dirty="0" smtClean="0">
                <a:solidFill>
                  <a:srgbClr val="00B050"/>
                </a:solidFill>
              </a:rPr>
              <a:t>↑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42.5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</a:rPr>
              <a:t>%, 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Домашните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туристи </a:t>
            </a: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+</a:t>
            </a:r>
            <a:r>
              <a:rPr lang="en-GB" sz="1600" b="1" dirty="0" smtClean="0">
                <a:solidFill>
                  <a:srgbClr val="00B050"/>
                </a:solidFill>
              </a:rPr>
              <a:t>↑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97.8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</a:rPr>
              <a:t>%, 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mk-MK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трански +</a:t>
            </a:r>
            <a:r>
              <a:rPr lang="en-GB" sz="1600" b="1" dirty="0" smtClean="0">
                <a:solidFill>
                  <a:srgbClr val="00B050"/>
                </a:solidFill>
              </a:rPr>
              <a:t>↑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8.3 %.</a:t>
            </a:r>
            <a:endParaRPr lang="en-GB" sz="16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GB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mk-MK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Остварени ноќевања </a:t>
            </a:r>
            <a:r>
              <a:rPr lang="mk-MK" sz="1600" dirty="0" smtClean="0"/>
              <a:t>+</a:t>
            </a:r>
            <a:r>
              <a:rPr lang="en-GB" sz="1600" b="1" dirty="0" smtClean="0">
                <a:solidFill>
                  <a:srgbClr val="00B050"/>
                </a:solidFill>
              </a:rPr>
              <a:t>↑</a:t>
            </a:r>
            <a:r>
              <a:rPr lang="mk-MK" sz="1600" b="1" dirty="0" smtClean="0">
                <a:solidFill>
                  <a:srgbClr val="00B050"/>
                </a:solidFill>
              </a:rPr>
              <a:t>54.0 %</a:t>
            </a:r>
          </a:p>
          <a:p>
            <a:endParaRPr lang="mk-MK" sz="16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mk-MK" sz="1600" dirty="0" smtClean="0">
                <a:latin typeface="Arial" panose="020B0604020202020204" pitchFamily="34" charset="0"/>
              </a:rPr>
              <a:t>Домашни ноќевања + </a:t>
            </a:r>
            <a:r>
              <a:rPr lang="en-GB" sz="1600" b="1" dirty="0">
                <a:solidFill>
                  <a:srgbClr val="00B050"/>
                </a:solidFill>
              </a:rPr>
              <a:t>↑ </a:t>
            </a:r>
            <a:r>
              <a:rPr lang="en-GB" sz="1600" b="1" dirty="0" smtClean="0">
                <a:solidFill>
                  <a:srgbClr val="00B050"/>
                </a:solidFill>
              </a:rPr>
              <a:t>87.2 %</a:t>
            </a:r>
            <a:endParaRPr lang="mk-MK" sz="1600" b="1" dirty="0" smtClean="0">
              <a:solidFill>
                <a:srgbClr val="00B050"/>
              </a:solidFill>
            </a:endParaRPr>
          </a:p>
          <a:p>
            <a:endParaRPr lang="mk-MK" sz="16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mk-MK" sz="1600" dirty="0" smtClean="0">
                <a:latin typeface="Arial" panose="020B0604020202020204" pitchFamily="34" charset="0"/>
              </a:rPr>
              <a:t>Странски </a:t>
            </a:r>
            <a:r>
              <a:rPr lang="en-GB" sz="1600" dirty="0"/>
              <a:t> </a:t>
            </a:r>
            <a:r>
              <a:rPr lang="mk-MK" sz="1600" dirty="0" smtClean="0"/>
              <a:t>+</a:t>
            </a:r>
            <a:r>
              <a:rPr lang="en-GB" sz="1600" dirty="0"/>
              <a:t> </a:t>
            </a:r>
            <a:r>
              <a:rPr lang="en-GB" sz="1600" b="1" dirty="0">
                <a:solidFill>
                  <a:srgbClr val="00B050"/>
                </a:solidFill>
              </a:rPr>
              <a:t>↑ </a:t>
            </a:r>
            <a:r>
              <a:rPr lang="en-GB" sz="1600" b="1" dirty="0" smtClean="0">
                <a:solidFill>
                  <a:srgbClr val="00B050"/>
                </a:solidFill>
              </a:rPr>
              <a:t>27.9 </a:t>
            </a:r>
            <a:r>
              <a:rPr lang="en-GB" sz="1600" b="1" dirty="0">
                <a:solidFill>
                  <a:srgbClr val="00B050"/>
                </a:solidFill>
              </a:rPr>
              <a:t>%</a:t>
            </a:r>
            <a:endParaRPr lang="mk-MK" sz="16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mk-MK" sz="16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mk-MK" sz="16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459" y="2596781"/>
            <a:ext cx="5779509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4843" y="60319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mk-MK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Графички приказ </a:t>
            </a:r>
            <a:r>
              <a:rPr lang="mk-MK" sz="12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Девизен </a:t>
            </a:r>
            <a:r>
              <a:rPr lang="mk-MK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прилив од туризам  2019 споредбено со 2020</a:t>
            </a:r>
            <a:endParaRPr lang="en-GB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066788105"/>
              </p:ext>
            </p:extLst>
          </p:nvPr>
        </p:nvGraphicFramePr>
        <p:xfrm>
          <a:off x="7569759" y="4393306"/>
          <a:ext cx="3924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8917740" y="6031958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mk-MK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Извор: </a:t>
            </a:r>
            <a:r>
              <a:rPr lang="mk-MK" sz="12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НБРСМ</a:t>
            </a:r>
            <a:endParaRPr lang="en-GB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1503001193"/>
              </p:ext>
            </p:extLst>
          </p:nvPr>
        </p:nvGraphicFramePr>
        <p:xfrm>
          <a:off x="1056098" y="1542082"/>
          <a:ext cx="5924745" cy="413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Frame 4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884842" y="1284569"/>
            <a:ext cx="10614903" cy="5024387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572" y="1209675"/>
            <a:ext cx="10382250" cy="5200650"/>
            <a:chOff x="1780413" y="1738275"/>
            <a:chExt cx="8750686" cy="40864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EACE2C-F0BB-4B26-BDA0-E1B66FC049A7}"/>
                </a:ext>
              </a:extLst>
            </p:cNvPr>
            <p:cNvSpPr txBox="1"/>
            <p:nvPr/>
          </p:nvSpPr>
          <p:spPr>
            <a:xfrm>
              <a:off x="1862693" y="2071498"/>
              <a:ext cx="2631818" cy="347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l"/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Примарни пазари</a:t>
              </a:r>
            </a:p>
            <a:p>
              <a:pPr algn="l"/>
              <a:endPara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Албанија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Бугарија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Грција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Косово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Турција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Полска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Србија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Холандија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Хрватска</a:t>
              </a: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xmlns="" id="{53743D37-4B34-4FCE-B5A0-1CB36DEAE8EE}"/>
                </a:ext>
              </a:extLst>
            </p:cNvPr>
            <p:cNvSpPr/>
            <p:nvPr/>
          </p:nvSpPr>
          <p:spPr>
            <a:xfrm>
              <a:off x="1780413" y="1945494"/>
              <a:ext cx="2714098" cy="3729884"/>
            </a:xfrm>
            <a:prstGeom prst="frame">
              <a:avLst>
                <a:gd name="adj1" fmla="val 69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2EACE2C-F0BB-4B26-BDA0-E1B66FC049A7}"/>
                </a:ext>
              </a:extLst>
            </p:cNvPr>
            <p:cNvSpPr txBox="1"/>
            <p:nvPr/>
          </p:nvSpPr>
          <p:spPr>
            <a:xfrm>
              <a:off x="2449421" y="4257468"/>
              <a:ext cx="348643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5563771"/>
                </p:ext>
              </p:extLst>
            </p:nvPr>
          </p:nvGraphicFramePr>
          <p:xfrm>
            <a:off x="5137689" y="1738275"/>
            <a:ext cx="4750230" cy="2349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1432773"/>
                </p:ext>
              </p:extLst>
            </p:nvPr>
          </p:nvGraphicFramePr>
          <p:xfrm>
            <a:off x="5166828" y="3674936"/>
            <a:ext cx="4744115" cy="2149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Frame 14">
              <a:extLst>
                <a:ext uri="{FF2B5EF4-FFF2-40B4-BE49-F238E27FC236}">
                  <a16:creationId xmlns:a16="http://schemas.microsoft.com/office/drawing/2014/main" xmlns="" id="{53743D37-4B34-4FCE-B5A0-1CB36DEAE8EE}"/>
                </a:ext>
              </a:extLst>
            </p:cNvPr>
            <p:cNvSpPr/>
            <p:nvPr/>
          </p:nvSpPr>
          <p:spPr>
            <a:xfrm>
              <a:off x="4676013" y="1945493"/>
              <a:ext cx="5855086" cy="3729884"/>
            </a:xfrm>
            <a:prstGeom prst="frame">
              <a:avLst>
                <a:gd name="adj1" fmla="val 69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002801" y="1688280"/>
            <a:ext cx="2986370" cy="4197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Секундарни пазари</a:t>
            </a:r>
          </a:p>
          <a:p>
            <a:pPr algn="l"/>
            <a:endParaRPr lang="mk-MK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Украина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Словенија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Русија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Велика Британија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Италија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Шпанија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Германија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904875" y="1536206"/>
            <a:ext cx="3182225" cy="4501591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87041" y="4326524"/>
            <a:ext cx="4076134" cy="371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24532"/>
              </p:ext>
            </p:extLst>
          </p:nvPr>
        </p:nvGraphicFramePr>
        <p:xfrm>
          <a:off x="5237705" y="1276350"/>
          <a:ext cx="4683949" cy="278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63784"/>
              </p:ext>
            </p:extLst>
          </p:nvPr>
        </p:nvGraphicFramePr>
        <p:xfrm>
          <a:off x="5180324" y="3404972"/>
          <a:ext cx="4822868" cy="286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4290244" y="1536205"/>
            <a:ext cx="6845431" cy="4501591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3446159"/>
              </p:ext>
            </p:extLst>
          </p:nvPr>
        </p:nvGraphicFramePr>
        <p:xfrm>
          <a:off x="5490506" y="3944518"/>
          <a:ext cx="4868538" cy="237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002802" y="3128910"/>
            <a:ext cx="2986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Пребарување на страницата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</a:t>
            </a: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подолго од 3 минути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904875" y="1430476"/>
            <a:ext cx="3182225" cy="4799408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70" y="1430476"/>
            <a:ext cx="5156011" cy="25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652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289</cp:revision>
  <dcterms:created xsi:type="dcterms:W3CDTF">2019-01-14T06:35:35Z</dcterms:created>
  <dcterms:modified xsi:type="dcterms:W3CDTF">2021-08-19T09:03:56Z</dcterms:modified>
</cp:coreProperties>
</file>