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8" r:id="rId3"/>
    <p:sldMasterId id="2147483693" r:id="rId4"/>
    <p:sldMasterId id="2147483708" r:id="rId5"/>
  </p:sldMasterIdLst>
  <p:notesMasterIdLst>
    <p:notesMasterId r:id="rId20"/>
  </p:notesMasterIdLst>
  <p:sldIdLst>
    <p:sldId id="256" r:id="rId6"/>
    <p:sldId id="300" r:id="rId7"/>
    <p:sldId id="309" r:id="rId8"/>
    <p:sldId id="304" r:id="rId9"/>
    <p:sldId id="308" r:id="rId10"/>
    <p:sldId id="303" r:id="rId11"/>
    <p:sldId id="313" r:id="rId12"/>
    <p:sldId id="310" r:id="rId13"/>
    <p:sldId id="311" r:id="rId14"/>
    <p:sldId id="278" r:id="rId15"/>
    <p:sldId id="307" r:id="rId16"/>
    <p:sldId id="272" r:id="rId17"/>
    <p:sldId id="312" r:id="rId18"/>
    <p:sldId id="271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 varScale="1">
        <p:scale>
          <a:sx n="160" d="100"/>
          <a:sy n="160" d="100"/>
        </p:scale>
        <p:origin x="677" y="9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78562780209327E-2"/>
          <c:y val="3.7421695590625491E-2"/>
          <c:w val="0.92742143721979065"/>
          <c:h val="0.81509400723535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Туристи</c:v>
                </c:pt>
              </c:strCache>
            </c:strRef>
          </c:tx>
          <c:spPr>
            <a:ln w="19050">
              <a:solidFill>
                <a:srgbClr val="649941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856843</c:v>
                </c:pt>
                <c:pt idx="1">
                  <c:v>998841</c:v>
                </c:pt>
                <c:pt idx="2">
                  <c:v>1126935</c:v>
                </c:pt>
                <c:pt idx="3">
                  <c:v>1184963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Ноќевања</c:v>
                </c:pt>
              </c:strCache>
            </c:strRef>
          </c:tx>
          <c:spPr>
            <a:ln w="19050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2461160</c:v>
                </c:pt>
                <c:pt idx="1">
                  <c:v>2775152</c:v>
                </c:pt>
                <c:pt idx="2">
                  <c:v>3176808</c:v>
                </c:pt>
                <c:pt idx="3">
                  <c:v>3262398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206752"/>
        <c:axId val="365205184"/>
      </c:lineChart>
      <c:catAx>
        <c:axId val="36520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mk-MK"/>
          </a:p>
        </c:txPr>
        <c:crossAx val="365205184"/>
        <c:crosses val="autoZero"/>
        <c:auto val="1"/>
        <c:lblAlgn val="ctr"/>
        <c:lblOffset val="100"/>
        <c:noMultiLvlLbl val="0"/>
      </c:catAx>
      <c:valAx>
        <c:axId val="3652051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mk-MK"/>
          </a:p>
        </c:txPr>
        <c:crossAx val="36520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58167758372776E-2"/>
          <c:y val="7.4779934430814834E-2"/>
          <c:w val="0.92742143721979065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49941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Turkey</c:v>
                </c:pt>
                <c:pt idx="1">
                  <c:v>Serbia</c:v>
                </c:pt>
                <c:pt idx="2">
                  <c:v>Bulgaria</c:v>
                </c:pt>
                <c:pt idx="3">
                  <c:v>Greece</c:v>
                </c:pt>
                <c:pt idx="4">
                  <c:v>Poland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111667</c:v>
                </c:pt>
                <c:pt idx="1">
                  <c:v>57460</c:v>
                </c:pt>
                <c:pt idx="2">
                  <c:v>52659</c:v>
                </c:pt>
                <c:pt idx="3">
                  <c:v>40947</c:v>
                </c:pt>
                <c:pt idx="4">
                  <c:v>34575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4D144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Turkey</c:v>
                </c:pt>
                <c:pt idx="1">
                  <c:v>Serbia</c:v>
                </c:pt>
                <c:pt idx="2">
                  <c:v>Bulgaria</c:v>
                </c:pt>
                <c:pt idx="3">
                  <c:v>Greece</c:v>
                </c:pt>
                <c:pt idx="4">
                  <c:v>Poland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112472</c:v>
                </c:pt>
                <c:pt idx="1">
                  <c:v>59567</c:v>
                </c:pt>
                <c:pt idx="2">
                  <c:v>55880</c:v>
                </c:pt>
                <c:pt idx="3">
                  <c:v>57578</c:v>
                </c:pt>
                <c:pt idx="4">
                  <c:v>35611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5207144"/>
        <c:axId val="365208712"/>
      </c:barChart>
      <c:catAx>
        <c:axId val="365207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365208712"/>
        <c:crosses val="autoZero"/>
        <c:auto val="1"/>
        <c:lblAlgn val="ctr"/>
        <c:lblOffset val="100"/>
        <c:noMultiLvlLbl val="0"/>
      </c:catAx>
      <c:valAx>
        <c:axId val="3652087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520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0.33746</cdr:x>
      <cdr:y>0.39156</cdr:y>
    </cdr:from>
    <cdr:to>
      <cdr:x>0.33887</cdr:x>
      <cdr:y>0.477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2618823" y="1164711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0.52001</cdr:x>
      <cdr:y>0.40707</cdr:y>
    </cdr:from>
    <cdr:to>
      <cdr:x>0.52142</cdr:x>
      <cdr:y>0.49251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4035497" y="1210855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0.70397</cdr:x>
      <cdr:y>0.40826</cdr:y>
    </cdr:from>
    <cdr:to>
      <cdr:x>0.70539</cdr:x>
      <cdr:y>0.4937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5463162" y="1214383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0.88669</cdr:x>
      <cdr:y>0.55545</cdr:y>
    </cdr:from>
    <cdr:to>
      <cdr:x>0.88811</cdr:x>
      <cdr:y>0.64089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6881168" y="1652220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155FA-7DA2-4B46-8469-A20AD7F53615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0E86-E9A8-4BFE-B604-D1628FC3D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0E86-E9A8-4BFE-B604-D1628FC3DA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129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93451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7047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32171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94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55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359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26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41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1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0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681870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494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16" y="75946"/>
            <a:ext cx="8892416" cy="3053801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855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96" y="2209123"/>
            <a:ext cx="9144396" cy="2934377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062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6038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521335" y="2314548"/>
            <a:ext cx="3031049" cy="2383971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427" y="2447383"/>
            <a:ext cx="2778838" cy="1581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149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90266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53855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85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195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8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39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50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681870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53781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16" y="75946"/>
            <a:ext cx="8892416" cy="3053801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772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96" y="2209123"/>
            <a:ext cx="9144396" cy="2934377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424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95249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521335" y="2314548"/>
            <a:ext cx="3031049" cy="2383971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427" y="2447383"/>
            <a:ext cx="2778838" cy="1581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097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264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996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72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111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4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616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71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04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1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681870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07933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16" y="75946"/>
            <a:ext cx="8892416" cy="3053801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96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96" y="2209123"/>
            <a:ext cx="9144396" cy="2934377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52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8567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521335" y="2314548"/>
            <a:ext cx="3031049" cy="2383971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427" y="2447383"/>
            <a:ext cx="2778838" cy="1581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9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  <p:sldLayoutId id="2147483676" r:id="rId17"/>
    <p:sldLayoutId id="2147483677" r:id="rId18"/>
    <p:sldLayoutId id="2147483675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1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free-powerpoint-templates-design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OMwZL9TydS8" TargetMode="External"/><Relationship Id="rId1" Type="http://schemas.openxmlformats.org/officeDocument/2006/relationships/video" Target="https://www.youtube.com/embed/tlVtNzsgJUk" TargetMode="External"/><Relationship Id="rId6" Type="http://schemas.openxmlformats.org/officeDocument/2006/relationships/image" Target="../media/image17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3402124" y="4362526"/>
            <a:ext cx="2339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altLang="ko-KR" sz="1000" dirty="0" smtClean="0">
                <a:solidFill>
                  <a:srgbClr val="649941"/>
                </a:solidFill>
                <a:cs typeface="Arial" pitchFamily="34" charset="0"/>
              </a:rPr>
              <a:t>www.northmacedonia-timeless.com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9862"/>
            <a:ext cx="6336704" cy="7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00.10\appt\Промоција\Фото архива\Odbrani fotografii visoka rezolucija\Namaleni sliki so shlajfna za web\web-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10972" r="16343"/>
          <a:stretch/>
        </p:blipFill>
        <p:spPr bwMode="auto">
          <a:xfrm>
            <a:off x="4370820" y="-1"/>
            <a:ext cx="477317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rot="2760513">
            <a:off x="458749" y="1901783"/>
            <a:ext cx="3355297" cy="3331414"/>
            <a:chOff x="2335682" y="1412307"/>
            <a:chExt cx="4204848" cy="4174918"/>
          </a:xfrm>
        </p:grpSpPr>
        <p:sp>
          <p:nvSpPr>
            <p:cNvPr id="10" name="Rectangle 9"/>
            <p:cNvSpPr/>
            <p:nvPr/>
          </p:nvSpPr>
          <p:spPr>
            <a:xfrm>
              <a:off x="2718206" y="1795770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3134" y="180121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445" y="320963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28586" y="3157352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35682" y="1412307"/>
              <a:ext cx="4204848" cy="4174918"/>
              <a:chOff x="2228466" y="1244261"/>
              <a:chExt cx="4204848" cy="417491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5169" y="2841622"/>
                <a:ext cx="3906445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1935737" y="3324556"/>
                <a:ext cx="3862366" cy="5249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755281" y="1244261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5400000">
                <a:off x="6173238" y="2731183"/>
                <a:ext cx="239778" cy="28037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3786496" y="5141968"/>
                <a:ext cx="166180" cy="27721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2211930" y="2774269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050" name="Picture 2" descr="C:\Users\Ognen\Desktop\Prezentacii 2018\Business prezentacija 2018\TU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75" y="1823520"/>
            <a:ext cx="495907" cy="2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15" y="2764903"/>
            <a:ext cx="797641" cy="412530"/>
          </a:xfrm>
          <a:prstGeom prst="rect">
            <a:avLst/>
          </a:prstGeom>
        </p:spPr>
      </p:pic>
      <p:pic>
        <p:nvPicPr>
          <p:cNvPr id="2051" name="Picture 3" descr="C:\Users\Ognen\Desktop\Prezentacii 2018\Business prezentacija 2018\regobis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8" y="2923630"/>
            <a:ext cx="902770" cy="2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gnen\Desktop\Prezentacii 2018\Business prezentacija 2018\Corendon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56" y="2108649"/>
            <a:ext cx="959693" cy="2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2760513">
            <a:off x="302189" y="1326275"/>
            <a:ext cx="940519" cy="9405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760513">
            <a:off x="3076756" y="1326275"/>
            <a:ext cx="940519" cy="9405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gnen\Desktop\Prezentacii 2018\Business prezentacija 2018\Rainb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8" y="1630021"/>
            <a:ext cx="975908" cy="3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gnen\Desktop\Prezentacii 2018\Business prezentacija 2018\bohem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29" y="1698763"/>
            <a:ext cx="1014852" cy="1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gnen\Desktop\Prezentacii 2018\Business prezentacija 2018\nordi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84" y="3423824"/>
            <a:ext cx="860557" cy="5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5194" y="627534"/>
            <a:ext cx="2586686" cy="409243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600" b="1" dirty="0"/>
              <a:t>SUCCESSFUL STORIES</a:t>
            </a:r>
            <a:endParaRPr lang="ko-KR" altLang="en-US" sz="16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02497" y="1059582"/>
            <a:ext cx="2328109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70821" y="0"/>
            <a:ext cx="0" cy="514350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2760513">
            <a:off x="3177618" y="3320030"/>
            <a:ext cx="858473" cy="8584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36" y="3585587"/>
            <a:ext cx="758314" cy="28120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 rot="2760513">
            <a:off x="255868" y="3288119"/>
            <a:ext cx="858473" cy="8584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9832" r="6981" b="24480"/>
          <a:stretch/>
        </p:blipFill>
        <p:spPr>
          <a:xfrm>
            <a:off x="318358" y="3474869"/>
            <a:ext cx="686571" cy="4462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220"/>
            <a:ext cx="4283563" cy="4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693140" y="339502"/>
            <a:ext cx="4104456" cy="4554506"/>
          </a:xfrm>
          <a:prstGeom prst="flowChartProcess">
            <a:avLst/>
          </a:prstGeom>
          <a:solidFill>
            <a:schemeClr val="lt1">
              <a:alpha val="52000"/>
            </a:schemeClr>
          </a:solidFill>
          <a:effectLst>
            <a:glow>
              <a:schemeClr val="accent1"/>
            </a:glow>
            <a:softEdge rad="2286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3750" y="609532"/>
            <a:ext cx="3310218" cy="504056"/>
          </a:xfrm>
        </p:spPr>
        <p:txBody>
          <a:bodyPr/>
          <a:lstStyle/>
          <a:p>
            <a:pPr lvl="0" algn="l"/>
            <a:r>
              <a:rPr lang="en-US" altLang="ko-KR" sz="1600" b="1" dirty="0"/>
              <a:t>AGENCY FOR PROMOTION AND SUPPORT OF TOURISM</a:t>
            </a:r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27584" y="1149593"/>
            <a:ext cx="4119300" cy="3438382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FAM trips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B2B meetings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Media campaigns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Production of video/photo galleries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Brochures, flyers, maps, web sites, mobile apps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Branding and positioning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Walking, biking, hiking trails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Mapping destinations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Mapping hiking trails and attractions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Rock climbing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Event support</a:t>
            </a:r>
            <a:endParaRPr lang="en-US" altLang="ko-KR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019755" y="1131590"/>
            <a:ext cx="3192205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6420" r="22500" b="10864"/>
          <a:stretch/>
        </p:blipFill>
        <p:spPr bwMode="auto">
          <a:xfrm>
            <a:off x="899592" y="750808"/>
            <a:ext cx="6577676" cy="395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6804248" y="4724113"/>
            <a:ext cx="2339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www.tourismmacedonia.gov.mk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B9668276-7FF8-49B7-B166-F65EC85CE1DF}"/>
              </a:ext>
            </a:extLst>
          </p:cNvPr>
          <p:cNvGrpSpPr/>
          <p:nvPr/>
        </p:nvGrpSpPr>
        <p:grpSpPr>
          <a:xfrm>
            <a:off x="594430" y="1119611"/>
            <a:ext cx="3615670" cy="2843786"/>
            <a:chOff x="2444748" y="555045"/>
            <a:chExt cx="7282048" cy="572745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xmlns="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xmlns="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xmlns="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xmlns="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xmlns="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xmlns="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3" name="tlVtNzsgJUk"/>
          <p:cNvPicPr>
            <a:picLocks noRot="1" noChangeAspect="1"/>
          </p:cNvPicPr>
          <p:nvPr>
            <a:videoFile r:link="rId1"/>
          </p:nvPr>
        </p:nvPicPr>
        <p:blipFill rotWithShape="1">
          <a:blip r:embed="rId4"/>
          <a:srcRect l="-7648" t="6233" r="-3466" b="8473"/>
          <a:stretch/>
        </p:blipFill>
        <p:spPr>
          <a:xfrm>
            <a:off x="467544" y="1168740"/>
            <a:ext cx="3746575" cy="2115520"/>
          </a:xfrm>
          <a:prstGeom prst="rect">
            <a:avLst/>
          </a:prstGeom>
        </p:spPr>
      </p:pic>
      <p:grpSp>
        <p:nvGrpSpPr>
          <p:cNvPr id="15" name="Graphic 14">
            <a:extLst>
              <a:ext uri="{FF2B5EF4-FFF2-40B4-BE49-F238E27FC236}">
                <a16:creationId xmlns:a16="http://schemas.microsoft.com/office/drawing/2014/main" xmlns="" id="{B9668276-7FF8-49B7-B166-F65EC85CE1DF}"/>
              </a:ext>
            </a:extLst>
          </p:cNvPr>
          <p:cNvGrpSpPr/>
          <p:nvPr/>
        </p:nvGrpSpPr>
        <p:grpSpPr>
          <a:xfrm>
            <a:off x="4539600" y="1124175"/>
            <a:ext cx="3615670" cy="2843786"/>
            <a:chOff x="2444748" y="555045"/>
            <a:chExt cx="7282048" cy="5727454"/>
          </a:xfrm>
        </p:grpSpPr>
        <p:sp>
          <p:nvSpPr>
            <p:cNvPr id="16" name="Freeform: Shape 3">
              <a:extLst>
                <a:ext uri="{FF2B5EF4-FFF2-40B4-BE49-F238E27FC236}">
                  <a16:creationId xmlns:a16="http://schemas.microsoft.com/office/drawing/2014/main" xmlns="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">
              <a:extLst>
                <a:ext uri="{FF2B5EF4-FFF2-40B4-BE49-F238E27FC236}">
                  <a16:creationId xmlns:a16="http://schemas.microsoft.com/office/drawing/2014/main" xmlns="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xmlns="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xmlns="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xmlns="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xmlns="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xmlns="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xmlns="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" name="OMwZL9TydS8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85572" y="1219495"/>
            <a:ext cx="3311233" cy="19889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en-US" altLang="ko-KR" b="1" dirty="0" smtClean="0"/>
              <a:t>THANK YOU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en-US" altLang="ko-KR" sz="1200" dirty="0">
                <a:ea typeface="맑은 고딕" pitchFamily="50" charset="-127"/>
              </a:rPr>
              <a:t>AGENCY FOR PROMOTION AND SUPPORT OF TOURISM</a:t>
            </a:r>
          </a:p>
          <a:p>
            <a:pPr lvl="0"/>
            <a:r>
              <a:rPr lang="en-US" altLang="ko-KR" sz="1200" dirty="0">
                <a:ea typeface="맑은 고딕" pitchFamily="50" charset="-127"/>
              </a:rPr>
              <a:t>OF THE REPUBLIC OF NORTH MACEDONIA</a:t>
            </a:r>
            <a:endParaRPr lang="en-US" altLang="ko-KR" sz="1200" dirty="0"/>
          </a:p>
        </p:txBody>
      </p:sp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-21253" y="435080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/>
              <a:t>MORE INFO</a:t>
            </a:r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77308" y="473199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  <a:cs typeface="Arial" pitchFamily="34" charset="0"/>
              </a:rPr>
              <a:t>www.northmacedonia-timeless.com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2" y="0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95536" y="843558"/>
            <a:ext cx="4104456" cy="3960440"/>
          </a:xfrm>
          <a:prstGeom prst="flowChartProcess">
            <a:avLst/>
          </a:prstGeom>
          <a:solidFill>
            <a:schemeClr val="lt1">
              <a:alpha val="52000"/>
            </a:schemeClr>
          </a:solidFill>
          <a:effectLst>
            <a:glow>
              <a:schemeClr val="accent1"/>
            </a:glow>
            <a:softEdge rad="2286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436" y="915566"/>
            <a:ext cx="3592384" cy="5040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200" b="1" dirty="0" smtClean="0">
                <a:solidFill>
                  <a:schemeClr val="tx1"/>
                </a:solidFill>
              </a:rPr>
              <a:t>The last undiscovered destination in Europe!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4" y="1851670"/>
            <a:ext cx="3816424" cy="2736304"/>
          </a:xfrm>
        </p:spPr>
        <p:txBody>
          <a:bodyPr/>
          <a:lstStyle/>
          <a:p>
            <a:pPr lvl="0" algn="l"/>
            <a:r>
              <a:rPr lang="en-US" sz="1100" dirty="0">
                <a:solidFill>
                  <a:schemeClr val="tx1"/>
                </a:solidFill>
              </a:rPr>
              <a:t>Within its small area </a:t>
            </a:r>
            <a:r>
              <a:rPr lang="en-US" sz="1100" dirty="0" smtClean="0">
                <a:solidFill>
                  <a:schemeClr val="tx1"/>
                </a:solidFill>
              </a:rPr>
              <a:t>North Macedonia </a:t>
            </a:r>
            <a:r>
              <a:rPr lang="en-US" sz="1100" dirty="0">
                <a:solidFill>
                  <a:schemeClr val="tx1"/>
                </a:solidFill>
              </a:rPr>
              <a:t>has a lot to show</a:t>
            </a:r>
            <a:r>
              <a:rPr lang="en-US" sz="1100" dirty="0" smtClean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mk-MK" sz="1200" dirty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43 Lakes of which 3 tectonic Lakes: Lake Ohrid, 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Lake </a:t>
            </a:r>
            <a:r>
              <a:rPr lang="en-US" sz="1200" dirty="0">
                <a:solidFill>
                  <a:schemeClr val="tx1"/>
                </a:solidFill>
              </a:rPr>
              <a:t>Prespa, Lake </a:t>
            </a:r>
            <a:r>
              <a:rPr lang="en-US" sz="1200" dirty="0" smtClean="0">
                <a:solidFill>
                  <a:schemeClr val="tx1"/>
                </a:solidFill>
              </a:rPr>
              <a:t>Dojran.</a:t>
            </a:r>
            <a:endParaRPr lang="mk-MK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Lake </a:t>
            </a:r>
            <a:r>
              <a:rPr lang="en-US" sz="1200" b="1" dirty="0">
                <a:solidFill>
                  <a:schemeClr val="tx1"/>
                </a:solidFill>
              </a:rPr>
              <a:t>Ohrid</a:t>
            </a:r>
            <a:r>
              <a:rPr lang="en-US" sz="1200" dirty="0">
                <a:solidFill>
                  <a:schemeClr val="tx1"/>
                </a:solidFill>
              </a:rPr>
              <a:t> is one of Europe's deepest and oldest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    lakes</a:t>
            </a:r>
            <a:r>
              <a:rPr lang="en-US" sz="1200" dirty="0">
                <a:solidFill>
                  <a:schemeClr val="tx1"/>
                </a:solidFill>
              </a:rPr>
              <a:t>,  declared a World Heritage site by UNESCO</a:t>
            </a:r>
            <a:endParaRPr lang="mk-MK" sz="1200" dirty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3 National Parks ( Mavrovo, Pelister, Galichica)</a:t>
            </a:r>
            <a:endParaRPr lang="mk-MK" sz="1200" dirty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16 mountains higher than 2,000 meters ( Highest </a:t>
            </a:r>
            <a:r>
              <a:rPr lang="en-US" sz="1200" dirty="0" smtClean="0">
                <a:solidFill>
                  <a:schemeClr val="tx1"/>
                </a:solidFill>
              </a:rPr>
              <a:t> Peak </a:t>
            </a:r>
            <a:r>
              <a:rPr lang="en-US" sz="1200" dirty="0">
                <a:solidFill>
                  <a:schemeClr val="tx1"/>
                </a:solidFill>
              </a:rPr>
              <a:t>Golem Korab 2,764 meters)</a:t>
            </a:r>
            <a:endParaRPr lang="mk-MK" sz="1200" dirty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3+ Waterfalls (higher than 100 m)</a:t>
            </a:r>
            <a:endParaRPr lang="mk-MK" sz="1200" dirty="0">
              <a:solidFill>
                <a:schemeClr val="tx1"/>
              </a:solidFill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Megalithic observatory KOKINO ( 1800 BC.)</a:t>
            </a:r>
            <a:endParaRPr lang="mk-MK" sz="1200" dirty="0">
              <a:solidFill>
                <a:schemeClr val="tx1"/>
              </a:solidFill>
            </a:endParaRP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There </a:t>
            </a:r>
            <a:r>
              <a:rPr lang="en-US" b="1" dirty="0">
                <a:solidFill>
                  <a:schemeClr val="tx1"/>
                </a:solidFill>
              </a:rPr>
              <a:t>is a lot more, it’s yours to Discover!</a:t>
            </a:r>
            <a:endParaRPr lang="mk-MK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5739" y="1347614"/>
            <a:ext cx="3264213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60" y="0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07704" y="815338"/>
            <a:ext cx="5400600" cy="51363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HOW TO ARRIVE IN NORTH MACEDONIA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0" y="1239925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 rot="20195401">
            <a:off x="2949189" y="2014564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 rot="794812">
            <a:off x="3034968" y="3082630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9676" y="1739012"/>
            <a:ext cx="36048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European international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road E-75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starts in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Finland, drives through Poland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 Czech Republic, 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Slovakia,</a:t>
            </a:r>
          </a:p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Hungary, Serbia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 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North Macedonia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and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ends in Greece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107575"/>
            <a:ext cx="136815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prstClr val="white"/>
                </a:solidFill>
                <a:cs typeface="Arial" pitchFamily="34" charset="0"/>
              </a:rPr>
              <a:t>CAR &amp; BUS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3035156"/>
            <a:ext cx="3491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International Airport in Skopje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is</a:t>
            </a: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located 21km</a:t>
            </a:r>
          </a:p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rom the Skopje’s city center, while the airport in </a:t>
            </a:r>
            <a:endParaRPr lang="en-US" altLang="ko-KR" sz="12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Ohrid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is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located 9 km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from Ohrid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219822"/>
            <a:ext cx="136815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prstClr val="white"/>
                </a:solidFill>
                <a:cs typeface="Arial" pitchFamily="34" charset="0"/>
              </a:rPr>
              <a:t>PLANE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447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25628" r="22782" b="12652"/>
          <a:stretch/>
        </p:blipFill>
        <p:spPr bwMode="auto">
          <a:xfrm>
            <a:off x="683568" y="678354"/>
            <a:ext cx="7416824" cy="419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436" y="483518"/>
            <a:ext cx="3059832" cy="5040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800" b="1" dirty="0" smtClean="0"/>
              <a:t>Connections</a:t>
            </a:r>
            <a:endParaRPr lang="en-US" altLang="ko-KR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75739" y="915566"/>
            <a:ext cx="1392005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7240" y="1004540"/>
            <a:ext cx="479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DESTINATIONS FROM SKOPJE IN MORE THAN 15 COUNTRIES</a:t>
            </a:r>
            <a:r>
              <a:rPr lang="mk-MK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AND 66 DESTINATIONS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ANTALYA, BELGRADE, VIENNA, LJUBLJANA, BASEL, EINDHOVEN, ZAGREB, MALMO,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GOTHENBURG, LONDON, ISTANBUL, IZMIR, DORTMUND, HAMBURG, BRUSSELS, MALTA,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DUBAI, WARSAW, COPENHAGEN, PARIS, ZURICH, FRANKFURT, BERLIN, VAXJO, HANNOVER,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COLOGNE, BRATISLAVA, VENICE, MILAN, ROME, DOHA.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447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1162555"/>
            <a:ext cx="3923928" cy="808852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-1" y="2250644"/>
            <a:ext cx="3091599" cy="808852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3306031"/>
            <a:ext cx="3635896" cy="8088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336148"/>
            <a:ext cx="2880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2.36M Passengers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8027191">
            <a:off x="3193957" y="2286631"/>
            <a:ext cx="718690" cy="73687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424237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prstClr val="white"/>
                </a:solidFill>
                <a:cs typeface="Arial" pitchFamily="34" charset="0"/>
              </a:rPr>
              <a:t>13 Airlines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479623"/>
            <a:ext cx="28083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3.26</a:t>
            </a:r>
            <a:r>
              <a:rPr lang="sq-AL" altLang="ko-KR" sz="2400" b="1" dirty="0" smtClean="0">
                <a:solidFill>
                  <a:prstClr val="white"/>
                </a:solidFill>
                <a:cs typeface="Arial" pitchFamily="34" charset="0"/>
              </a:rPr>
              <a:t>M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Overnights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4961124" y="2238594"/>
            <a:ext cx="607029" cy="6070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961124" y="1131590"/>
            <a:ext cx="607029" cy="60702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971795" y="3651870"/>
            <a:ext cx="607029" cy="607029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80112" y="2067694"/>
            <a:ext cx="3312368" cy="1231687"/>
            <a:chOff x="803640" y="2991024"/>
            <a:chExt cx="2059657" cy="1231687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207048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</a:t>
              </a:r>
              <a:r>
                <a:rPr lang="en-GB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round</a:t>
              </a:r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13 Airlines are flying actively:</a:t>
              </a:r>
            </a:p>
            <a:p>
              <a:r>
                <a:rPr lang="sq-AL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LOT, </a:t>
              </a:r>
              <a:r>
                <a:rPr lang="en-US" altLang="ko-KR" sz="12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Wizzair</a:t>
              </a:r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, Croatia Airlines, Adria Airways, Austrian Airways, Air Serbia, Turkish airlines, Qatar Airways, Edelweiss Air, Pegasus Airline, FlyDubai, Corendon, </a:t>
              </a:r>
              <a:r>
                <a:rPr lang="en-US" altLang="ko-KR" sz="12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Sunexpress</a:t>
              </a:r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Airlines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2991024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AIRLINES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70092" y="1059582"/>
            <a:ext cx="3178372" cy="715756"/>
            <a:chOff x="803640" y="3484878"/>
            <a:chExt cx="2157412" cy="71575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738969"/>
              <a:ext cx="21574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2.360.400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passengers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landed in Skopje and </a:t>
              </a:r>
            </a:p>
            <a:p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Ohrid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airports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in 20</a:t>
              </a:r>
              <a:r>
                <a:rPr lang="sq-AL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19</a:t>
              </a:r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484878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PASSENGERS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0112" y="3363838"/>
            <a:ext cx="3168352" cy="934363"/>
            <a:chOff x="803640" y="3074803"/>
            <a:chExt cx="2315454" cy="934363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362835"/>
              <a:ext cx="231545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According to the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State Statistical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Office, the number of tourists in </a:t>
              </a:r>
              <a:r>
                <a:rPr lang="sq-AL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2019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is 1.184.963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and the number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of overnights is 3.262.398</a:t>
              </a:r>
              <a:endPara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4194" y="3074803"/>
              <a:ext cx="204910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4035437" y="1192913"/>
            <a:ext cx="295583" cy="77849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5193862" y="1240702"/>
            <a:ext cx="151703" cy="39954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8027191">
            <a:off x="5127474" y="2385804"/>
            <a:ext cx="284476" cy="29167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3756479" y="3439384"/>
            <a:ext cx="574541" cy="57793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5134076" y="3770985"/>
            <a:ext cx="289494" cy="291206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447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Process 27"/>
          <p:cNvSpPr/>
          <p:nvPr/>
        </p:nvSpPr>
        <p:spPr>
          <a:xfrm>
            <a:off x="4644008" y="483518"/>
            <a:ext cx="4104456" cy="4554506"/>
          </a:xfrm>
          <a:prstGeom prst="flowChartProcess">
            <a:avLst/>
          </a:prstGeom>
          <a:solidFill>
            <a:schemeClr val="lt1">
              <a:alpha val="52000"/>
            </a:schemeClr>
          </a:solidFill>
          <a:effectLst>
            <a:glow>
              <a:schemeClr val="accent1"/>
            </a:glow>
            <a:softEdge rad="2286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4" name="Diamond 3"/>
          <p:cNvSpPr/>
          <p:nvPr/>
        </p:nvSpPr>
        <p:spPr>
          <a:xfrm>
            <a:off x="5202514" y="100906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Diamond 4"/>
          <p:cNvSpPr/>
          <p:nvPr/>
        </p:nvSpPr>
        <p:spPr>
          <a:xfrm>
            <a:off x="7146729" y="100906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5213589" y="2923078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7157805" y="2923078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47912" y="2161188"/>
            <a:ext cx="1577198" cy="554578"/>
            <a:chOff x="1965356" y="4235178"/>
            <a:chExt cx="2621956" cy="554578"/>
          </a:xfrm>
        </p:grpSpPr>
        <p:sp>
          <p:nvSpPr>
            <p:cNvPr id="13" name="TextBox 12"/>
            <p:cNvSpPr txBox="1"/>
            <p:nvPr/>
          </p:nvSpPr>
          <p:spPr>
            <a:xfrm>
              <a:off x="1965356" y="4451202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331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5513" y="4235178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Hotels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04253" y="2161188"/>
            <a:ext cx="1565073" cy="535720"/>
            <a:chOff x="1985513" y="4307149"/>
            <a:chExt cx="2601799" cy="535720"/>
          </a:xfrm>
        </p:grpSpPr>
        <p:sp>
          <p:nvSpPr>
            <p:cNvPr id="16" name="TextBox 15"/>
            <p:cNvSpPr txBox="1"/>
            <p:nvPr/>
          </p:nvSpPr>
          <p:spPr>
            <a:xfrm>
              <a:off x="2004346" y="4504315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7.</a:t>
              </a: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235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Rooms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71112" y="4003198"/>
            <a:ext cx="1565073" cy="584776"/>
            <a:chOff x="1985513" y="4307149"/>
            <a:chExt cx="2601799" cy="584776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46.</a:t>
              </a: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289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Beds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04721" y="4003198"/>
            <a:ext cx="1799727" cy="584776"/>
            <a:chOff x="1985513" y="4307149"/>
            <a:chExt cx="2601799" cy="584776"/>
          </a:xfrm>
        </p:grpSpPr>
        <p:sp>
          <p:nvSpPr>
            <p:cNvPr id="22" name="TextBox 21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383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Restaurants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3ADB5DF2-066E-422E-AEDB-1FC1CD4EA0C4}"/>
              </a:ext>
            </a:extLst>
          </p:cNvPr>
          <p:cNvSpPr/>
          <p:nvPr/>
        </p:nvSpPr>
        <p:spPr>
          <a:xfrm>
            <a:off x="5503935" y="1310870"/>
            <a:ext cx="477275" cy="4765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5" name="Picture 2" descr="C:\Users\Ognen\Desktop\Prezentacii 2018\Business prezentacija 2018\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19" y="1233887"/>
            <a:ext cx="535702" cy="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Ognen\Desktop\Prezentacii 2018\Business prezentacija 2018\be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38" y="3248555"/>
            <a:ext cx="516140" cy="3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Ognen\Desktop\Prezentacii 2018\Business prezentacija 2018\clipart-restaurant-clipart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33" y="3205131"/>
            <a:ext cx="535862" cy="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38" y="-1277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2" y="876197"/>
            <a:ext cx="864098" cy="288032"/>
          </a:xfrm>
        </p:spPr>
        <p:txBody>
          <a:bodyPr/>
          <a:lstStyle/>
          <a:p>
            <a:pPr algn="l"/>
            <a:r>
              <a:rPr lang="en-GB" b="1" dirty="0"/>
              <a:t>Tur info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447"/>
            <a:ext cx="4662264" cy="50507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36150" y="771597"/>
            <a:ext cx="2925452" cy="288032"/>
          </a:xfrm>
        </p:spPr>
        <p:txBody>
          <a:bodyPr/>
          <a:lstStyle/>
          <a:p>
            <a:r>
              <a:rPr lang="en-GB" b="1" dirty="0" smtClean="0"/>
              <a:t>Media campaign POLAND 2021</a:t>
            </a:r>
            <a:endParaRPr lang="mk-MK" dirty="0"/>
          </a:p>
        </p:txBody>
      </p:sp>
      <p:pic>
        <p:nvPicPr>
          <p:cNvPr id="6" name="Picture 5" descr="D:\медиумска 2021\Полска\tur info\objavi\mal baner tur inf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2" y="1164229"/>
            <a:ext cx="3807675" cy="20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медиумска 2021\Полска\wykop\objavi\Zrzut ekranu 2021-06-2 o 14.59.18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 bwMode="auto">
          <a:xfrm>
            <a:off x="2553946" y="3296885"/>
            <a:ext cx="4089860" cy="16596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5656" y="3296885"/>
            <a:ext cx="1008112" cy="288032"/>
          </a:xfrm>
        </p:spPr>
        <p:txBody>
          <a:bodyPr/>
          <a:lstStyle/>
          <a:p>
            <a:pPr algn="r"/>
            <a:r>
              <a:rPr lang="en-GB" b="1" dirty="0" smtClean="0"/>
              <a:t>Wykop pl</a:t>
            </a:r>
            <a:endParaRPr lang="mk-MK" dirty="0"/>
          </a:p>
        </p:txBody>
      </p:sp>
      <p:pic>
        <p:nvPicPr>
          <p:cNvPr id="9" name="Picture 8" descr="D:\медиумска 2021\Полска\wp pl\Izvestaj\Macedonia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4229"/>
            <a:ext cx="3916396" cy="20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76257" y="876197"/>
            <a:ext cx="1612140" cy="288032"/>
          </a:xfrm>
        </p:spPr>
        <p:txBody>
          <a:bodyPr/>
          <a:lstStyle/>
          <a:p>
            <a:pPr lvl="0" algn="r"/>
            <a:r>
              <a:rPr lang="en-GB" b="1" dirty="0"/>
              <a:t>Wirtuelna Polska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1693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8816" y="718360"/>
            <a:ext cx="2609940" cy="452432"/>
          </a:xfrm>
          <a:prstGeom prst="rect">
            <a:avLst/>
          </a:prstGeom>
        </p:spPr>
        <p:txBody>
          <a:bodyPr/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STATISTICS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679206" y="4066406"/>
            <a:ext cx="1566000" cy="590762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961907" y="4149316"/>
            <a:ext cx="1026114" cy="400360"/>
            <a:chOff x="867339" y="4843642"/>
            <a:chExt cx="1368152" cy="53381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856.843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2016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2746926" y="4078418"/>
            <a:ext cx="1566000" cy="578750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3016338" y="4149316"/>
            <a:ext cx="1026114" cy="400360"/>
            <a:chOff x="867339" y="4843642"/>
            <a:chExt cx="1368152" cy="533813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998.841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2017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4814116" y="4066406"/>
            <a:ext cx="1566000" cy="590762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5084589" y="4149316"/>
            <a:ext cx="1026114" cy="400360"/>
            <a:chOff x="867339" y="4843642"/>
            <a:chExt cx="1368152" cy="53381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1.126.935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2018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6882367" y="4066406"/>
            <a:ext cx="1566000" cy="590762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7152310" y="4149316"/>
            <a:ext cx="1026114" cy="400360"/>
            <a:chOff x="867339" y="4843642"/>
            <a:chExt cx="1368152" cy="53381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1.184.963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2019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2363224" y="4367164"/>
            <a:ext cx="265685" cy="0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4430944" y="4367164"/>
            <a:ext cx="265685" cy="0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6498664" y="4367164"/>
            <a:ext cx="265685" cy="0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874295"/>
              </p:ext>
            </p:extLst>
          </p:nvPr>
        </p:nvGraphicFramePr>
        <p:xfrm>
          <a:off x="679206" y="2140089"/>
          <a:ext cx="7769161" cy="181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679206" y="1303927"/>
            <a:ext cx="1566000" cy="59076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899592" y="1386837"/>
            <a:ext cx="1088429" cy="400360"/>
            <a:chOff x="784252" y="4843642"/>
            <a:chExt cx="1451239" cy="533813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2.461.160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784252" y="4843642"/>
              <a:ext cx="14512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2016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2746926" y="1315939"/>
            <a:ext cx="1566000" cy="57875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3016338" y="1386837"/>
            <a:ext cx="1083704" cy="400360"/>
            <a:chOff x="867339" y="4843642"/>
            <a:chExt cx="1444939" cy="533813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2.775.152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4449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2017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4814646" y="1303927"/>
            <a:ext cx="1566000" cy="59076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5084588" y="1386837"/>
            <a:ext cx="1144131" cy="400360"/>
            <a:chOff x="867338" y="4843642"/>
            <a:chExt cx="1525508" cy="533813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3.176.808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8" y="4843642"/>
              <a:ext cx="152550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2018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7091350" y="1386837"/>
            <a:ext cx="1087074" cy="400360"/>
            <a:chOff x="867339" y="4843642"/>
            <a:chExt cx="1449432" cy="533813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3.262.398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4494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2019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2363224" y="1622610"/>
            <a:ext cx="265685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4430944" y="1622610"/>
            <a:ext cx="265685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6498664" y="1622610"/>
            <a:ext cx="265685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6882366" y="1303927"/>
            <a:ext cx="1566000" cy="59076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F7A5DF8-440C-4572-A17D-E5A4B8443754}"/>
              </a:ext>
            </a:extLst>
          </p:cNvPr>
          <p:cNvSpPr/>
          <p:nvPr/>
        </p:nvSpPr>
        <p:spPr>
          <a:xfrm>
            <a:off x="679207" y="4807311"/>
            <a:ext cx="776915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Graphic display number of domestic and foreign tourists and </a:t>
            </a:r>
            <a:r>
              <a:rPr lang="en-US" sz="750" dirty="0" smtClean="0">
                <a:solidFill>
                  <a:srgbClr val="EEECE1">
                    <a:lumMod val="25000"/>
                  </a:srgbClr>
                </a:solidFill>
              </a:rPr>
              <a:t>overnights </a:t>
            </a:r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2016 - 2019 </a:t>
            </a:r>
            <a:r>
              <a:rPr lang="en-US" sz="75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                                                              Source</a:t>
            </a:r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: State Statistical Office</a:t>
            </a:r>
            <a:endParaRPr lang="mk-MK" sz="75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472168" y="2861740"/>
            <a:ext cx="180451" cy="162597"/>
          </a:xfrm>
          <a:prstGeom prst="rect">
            <a:avLst/>
          </a:prstGeom>
          <a:solidFill>
            <a:srgbClr val="64994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472168" y="2524184"/>
            <a:ext cx="180451" cy="162597"/>
          </a:xfrm>
          <a:prstGeom prst="rect">
            <a:avLst/>
          </a:prstGeom>
          <a:solidFill>
            <a:srgbClr val="92D05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562393" y="2524184"/>
            <a:ext cx="5816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overnights</a:t>
            </a:r>
            <a:endParaRPr lang="en-US" altLang="ko-KR" sz="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525619" y="2860726"/>
            <a:ext cx="5318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tourists</a:t>
            </a:r>
            <a:endParaRPr lang="en-US" altLang="ko-KR" sz="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 flipV="1">
            <a:off x="7740352" y="2140089"/>
            <a:ext cx="27219" cy="476428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C577189-5124-4BEE-97D7-57B62B8A6FBF}"/>
              </a:ext>
            </a:extLst>
          </p:cNvPr>
          <p:cNvSpPr txBox="1"/>
          <p:nvPr/>
        </p:nvSpPr>
        <p:spPr>
          <a:xfrm>
            <a:off x="7767571" y="2219529"/>
            <a:ext cx="83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A4D144"/>
                </a:solidFill>
                <a:cs typeface="Arial" pitchFamily="34" charset="0"/>
              </a:rPr>
              <a:t>32.6%</a:t>
            </a:r>
            <a:endParaRPr lang="ko-KR" altLang="en-US" sz="1600" b="1" dirty="0">
              <a:solidFill>
                <a:srgbClr val="A4D144"/>
              </a:solidFill>
              <a:cs typeface="Arial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 flipV="1">
            <a:off x="7672259" y="3003798"/>
            <a:ext cx="20234" cy="504056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C577189-5124-4BEE-97D7-57B62B8A6FBF}"/>
              </a:ext>
            </a:extLst>
          </p:cNvPr>
          <p:cNvSpPr txBox="1"/>
          <p:nvPr/>
        </p:nvSpPr>
        <p:spPr>
          <a:xfrm>
            <a:off x="7699478" y="3110866"/>
            <a:ext cx="83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649941"/>
                </a:solidFill>
                <a:cs typeface="Arial" pitchFamily="34" charset="0"/>
              </a:rPr>
              <a:t>38.3%</a:t>
            </a:r>
            <a:endParaRPr lang="ko-KR" altLang="en-US" sz="1600" b="1" dirty="0">
              <a:solidFill>
                <a:srgbClr val="649941"/>
              </a:solidFill>
              <a:cs typeface="Arial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447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7062" y="838542"/>
            <a:ext cx="5604141" cy="36933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TOP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FASTEST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GROWING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MARKETS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2018/19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580731" y="3017532"/>
            <a:ext cx="227093" cy="204625"/>
          </a:xfrm>
          <a:prstGeom prst="rect">
            <a:avLst/>
          </a:prstGeom>
          <a:solidFill>
            <a:srgbClr val="A4D144"/>
          </a:solidFill>
          <a:ln w="25400">
            <a:solidFill>
              <a:srgbClr val="A4D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26704"/>
              </p:ext>
            </p:extLst>
          </p:nvPr>
        </p:nvGraphicFramePr>
        <p:xfrm>
          <a:off x="765414" y="1483285"/>
          <a:ext cx="7760483" cy="297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459293" y="2807788"/>
            <a:ext cx="4699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2019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580731" y="2385966"/>
            <a:ext cx="227093" cy="204625"/>
          </a:xfrm>
          <a:prstGeom prst="rect">
            <a:avLst/>
          </a:prstGeom>
          <a:solidFill>
            <a:srgbClr val="649941"/>
          </a:solidFill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494521" y="2178216"/>
            <a:ext cx="4699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2018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955109" y="1693208"/>
            <a:ext cx="5286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0,7 %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3384237" y="2762819"/>
            <a:ext cx="6116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3,7 %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4806406" y="2750512"/>
            <a:ext cx="4856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6,1 %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6228576" y="2821214"/>
            <a:ext cx="575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40,6 %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7690482" y="3280658"/>
            <a:ext cx="553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3,0 %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788" y="4563901"/>
            <a:ext cx="784669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Graphic display number </a:t>
            </a:r>
            <a:r>
              <a:rPr lang="en-US" sz="750" dirty="0" smtClean="0">
                <a:solidFill>
                  <a:srgbClr val="EEECE1">
                    <a:lumMod val="25000"/>
                  </a:srgbClr>
                </a:solidFill>
              </a:rPr>
              <a:t>of top 5 fastest growing markets                                                                                                                                                   </a:t>
            </a:r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Source: State Statistical Office</a:t>
            </a:r>
            <a:endParaRPr lang="mk-MK" sz="750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 flipH="1" flipV="1">
            <a:off x="1955109" y="1597324"/>
            <a:ext cx="10989" cy="254148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447"/>
            <a:ext cx="4662264" cy="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10935</TotalTime>
  <Words>428</Words>
  <Application>Microsoft Office PowerPoint</Application>
  <PresentationFormat>On-screen Show (16:9)</PresentationFormat>
  <Paragraphs>103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Malgun Gothic</vt:lpstr>
      <vt:lpstr>Arial</vt:lpstr>
      <vt:lpstr>Calibri</vt:lpstr>
      <vt:lpstr>Contents Slide Master</vt:lpstr>
      <vt:lpstr>Section Break Slide Master</vt:lpstr>
      <vt:lpstr>1_Contents Slide Master</vt:lpstr>
      <vt:lpstr>2_Contents Slide Master</vt:lpstr>
      <vt:lpstr>3_Contents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Mevludin Sulejmani</cp:lastModifiedBy>
  <cp:revision>441</cp:revision>
  <dcterms:created xsi:type="dcterms:W3CDTF">2016-12-05T23:26:54Z</dcterms:created>
  <dcterms:modified xsi:type="dcterms:W3CDTF">2021-06-24T07:45:25Z</dcterms:modified>
</cp:coreProperties>
</file>