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5" r:id="rId5"/>
    <p:sldId id="270" r:id="rId6"/>
    <p:sldId id="293" r:id="rId7"/>
    <p:sldId id="305" r:id="rId8"/>
    <p:sldId id="304" r:id="rId9"/>
    <p:sldId id="306" r:id="rId10"/>
    <p:sldId id="278" r:id="rId11"/>
    <p:sldId id="300" r:id="rId12"/>
    <p:sldId id="302" r:id="rId13"/>
    <p:sldId id="272" r:id="rId14"/>
    <p:sldId id="271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-78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gnen\Desktop\statistiki%202013%20i%20nanazad\Subvencii%20statistika%20Kliment\Subvenci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gnen\Desktop\statistiki%202013%20i%20nanazad\Subvencii%20statistika%20Kliment\Subvenc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&#1041;&#1056;&#1047;&#1054;%20&#1056;&#1040;&#1057;&#1058;&#1045;&#1063;&#1050;&#1048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Ognen\Desktop\statistiki%202013%20i%20nanazad\Subvencii%20statistika%20Kliment\Subvenci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statistiki%202013%20i%20nanazad\2017%20i%202018%20i%20devizen%20priliv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gnen\Desktop\statistiki%202013%20i%20nanazad\2017%20i%202018%20i%20devizen%20prili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val>
            <c:numRef>
              <c:f>Sheet1!$S$6:$S$7</c:f>
              <c:numCache>
                <c:formatCode>General</c:formatCode>
                <c:ptCount val="2"/>
                <c:pt idx="0">
                  <c:v>55107728</c:v>
                </c:pt>
                <c:pt idx="1">
                  <c:v>73329840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644288"/>
        <c:axId val="261645824"/>
      </c:barChart>
      <c:catAx>
        <c:axId val="26164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61645824"/>
        <c:crosses val="autoZero"/>
        <c:auto val="1"/>
        <c:lblAlgn val="ctr"/>
        <c:lblOffset val="100"/>
        <c:noMultiLvlLbl val="0"/>
      </c:catAx>
      <c:valAx>
        <c:axId val="26164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64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Sheet1!$I$48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Sheet1!$J$47:$M$47</c:f>
              <c:strCache>
                <c:ptCount val="4"/>
                <c:pt idx="0">
                  <c:v>Вкупно</c:v>
                </c:pt>
                <c:pt idx="1">
                  <c:v>СУ1</c:v>
                </c:pt>
                <c:pt idx="2">
                  <c:v>СУ2</c:v>
                </c:pt>
                <c:pt idx="3">
                  <c:v>СУ6</c:v>
                </c:pt>
              </c:strCache>
            </c:strRef>
          </c:cat>
          <c:val>
            <c:numRef>
              <c:f>Sheet1!$J$48:$M$48</c:f>
              <c:numCache>
                <c:formatCode>General</c:formatCode>
                <c:ptCount val="4"/>
                <c:pt idx="0">
                  <c:v>741</c:v>
                </c:pt>
                <c:pt idx="1">
                  <c:v>63</c:v>
                </c:pt>
                <c:pt idx="2">
                  <c:v>182</c:v>
                </c:pt>
                <c:pt idx="3">
                  <c:v>496</c:v>
                </c:pt>
              </c:numCache>
            </c:numRef>
          </c:val>
        </c:ser>
        <c:ser>
          <c:idx val="1"/>
          <c:order val="1"/>
          <c:tx>
            <c:strRef>
              <c:f>Sheet1!$I$49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Sheet1!$J$47:$M$47</c:f>
              <c:strCache>
                <c:ptCount val="4"/>
                <c:pt idx="0">
                  <c:v>Вкупно</c:v>
                </c:pt>
                <c:pt idx="1">
                  <c:v>СУ1</c:v>
                </c:pt>
                <c:pt idx="2">
                  <c:v>СУ2</c:v>
                </c:pt>
                <c:pt idx="3">
                  <c:v>СУ6</c:v>
                </c:pt>
              </c:strCache>
            </c:strRef>
          </c:cat>
          <c:val>
            <c:numRef>
              <c:f>Sheet1!$J$49:$M$49</c:f>
              <c:numCache>
                <c:formatCode>General</c:formatCode>
                <c:ptCount val="4"/>
                <c:pt idx="0">
                  <c:v>973</c:v>
                </c:pt>
                <c:pt idx="1">
                  <c:v>67</c:v>
                </c:pt>
                <c:pt idx="2">
                  <c:v>279</c:v>
                </c:pt>
                <c:pt idx="3">
                  <c:v>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807296"/>
        <c:axId val="260813184"/>
      </c:barChart>
      <c:catAx>
        <c:axId val="260807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813184"/>
        <c:crosses val="autoZero"/>
        <c:auto val="1"/>
        <c:lblAlgn val="ctr"/>
        <c:lblOffset val="100"/>
        <c:noMultiLvlLbl val="0"/>
      </c:catAx>
      <c:valAx>
        <c:axId val="26081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80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'[БРЗО РАСТЕЧКИ.xlsx]ES369M16'!$B$1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'[БРЗО РАСТЕЧКИ.xlsx]ES369M16'!$A$2:$A$8</c:f>
              <c:strCache>
                <c:ptCount val="7"/>
                <c:pt idx="0">
                  <c:v>Албанија</c:v>
                </c:pt>
                <c:pt idx="1">
                  <c:v>Бугарија</c:v>
                </c:pt>
                <c:pt idx="2">
                  <c:v>Косово</c:v>
                </c:pt>
                <c:pt idx="3">
                  <c:v>Полска</c:v>
                </c:pt>
                <c:pt idx="4">
                  <c:v>Турција</c:v>
                </c:pt>
                <c:pt idx="5">
                  <c:v>Холандија</c:v>
                </c:pt>
                <c:pt idx="6">
                  <c:v>Хрватска</c:v>
                </c:pt>
              </c:strCache>
            </c:strRef>
          </c:cat>
          <c:val>
            <c:numRef>
              <c:f>'[БРЗО РАСТЕЧКИ.xlsx]ES369M16'!$B$2:$B$8</c:f>
              <c:numCache>
                <c:formatCode>General</c:formatCode>
                <c:ptCount val="7"/>
                <c:pt idx="0">
                  <c:v>17561</c:v>
                </c:pt>
                <c:pt idx="1">
                  <c:v>26480</c:v>
                </c:pt>
                <c:pt idx="2">
                  <c:v>11000</c:v>
                </c:pt>
                <c:pt idx="3">
                  <c:v>15972</c:v>
                </c:pt>
                <c:pt idx="4">
                  <c:v>63567</c:v>
                </c:pt>
                <c:pt idx="5">
                  <c:v>26111</c:v>
                </c:pt>
                <c:pt idx="6">
                  <c:v>15392</c:v>
                </c:pt>
              </c:numCache>
            </c:numRef>
          </c:val>
        </c:ser>
        <c:ser>
          <c:idx val="1"/>
          <c:order val="1"/>
          <c:tx>
            <c:strRef>
              <c:f>'[БРЗО РАСТЕЧКИ.xlsx]ES369M16'!$C$1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'[БРЗО РАСТЕЧКИ.xlsx]ES369M16'!$A$2:$A$8</c:f>
              <c:strCache>
                <c:ptCount val="7"/>
                <c:pt idx="0">
                  <c:v>Албанија</c:v>
                </c:pt>
                <c:pt idx="1">
                  <c:v>Бугарија</c:v>
                </c:pt>
                <c:pt idx="2">
                  <c:v>Косово</c:v>
                </c:pt>
                <c:pt idx="3">
                  <c:v>Полска</c:v>
                </c:pt>
                <c:pt idx="4">
                  <c:v>Турција</c:v>
                </c:pt>
                <c:pt idx="5">
                  <c:v>Холандија</c:v>
                </c:pt>
                <c:pt idx="6">
                  <c:v>Хрватска</c:v>
                </c:pt>
              </c:strCache>
            </c:strRef>
          </c:cat>
          <c:val>
            <c:numRef>
              <c:f>'[БРЗО РАСТЕЧКИ.xlsx]ES369M16'!$C$2:$C$8</c:f>
              <c:numCache>
                <c:formatCode>General</c:formatCode>
                <c:ptCount val="7"/>
                <c:pt idx="0">
                  <c:v>18493</c:v>
                </c:pt>
                <c:pt idx="1">
                  <c:v>29314</c:v>
                </c:pt>
                <c:pt idx="2">
                  <c:v>13950</c:v>
                </c:pt>
                <c:pt idx="3">
                  <c:v>17054</c:v>
                </c:pt>
                <c:pt idx="4">
                  <c:v>90857</c:v>
                </c:pt>
                <c:pt idx="5">
                  <c:v>32217</c:v>
                </c:pt>
                <c:pt idx="6">
                  <c:v>15135</c:v>
                </c:pt>
              </c:numCache>
            </c:numRef>
          </c:val>
        </c:ser>
        <c:ser>
          <c:idx val="2"/>
          <c:order val="2"/>
          <c:tx>
            <c:strRef>
              <c:f>'[БРЗО РАСТЕЧКИ.xlsx]ES369M16'!$D$1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'[БРЗО РАСТЕЧКИ.xlsx]ES369M16'!$A$2:$A$8</c:f>
              <c:strCache>
                <c:ptCount val="7"/>
                <c:pt idx="0">
                  <c:v>Албанија</c:v>
                </c:pt>
                <c:pt idx="1">
                  <c:v>Бугарија</c:v>
                </c:pt>
                <c:pt idx="2">
                  <c:v>Косово</c:v>
                </c:pt>
                <c:pt idx="3">
                  <c:v>Полска</c:v>
                </c:pt>
                <c:pt idx="4">
                  <c:v>Турција</c:v>
                </c:pt>
                <c:pt idx="5">
                  <c:v>Холандија</c:v>
                </c:pt>
                <c:pt idx="6">
                  <c:v>Хрватска</c:v>
                </c:pt>
              </c:strCache>
            </c:strRef>
          </c:cat>
          <c:val>
            <c:numRef>
              <c:f>'[БРЗО РАСТЕЧКИ.xlsx]ES369M16'!$D$2:$D$8</c:f>
              <c:numCache>
                <c:formatCode>General</c:formatCode>
                <c:ptCount val="7"/>
                <c:pt idx="0">
                  <c:v>20862</c:v>
                </c:pt>
                <c:pt idx="1">
                  <c:v>36982</c:v>
                </c:pt>
                <c:pt idx="2">
                  <c:v>17070</c:v>
                </c:pt>
                <c:pt idx="3">
                  <c:v>12268</c:v>
                </c:pt>
                <c:pt idx="4">
                  <c:v>105738</c:v>
                </c:pt>
                <c:pt idx="5">
                  <c:v>23960</c:v>
                </c:pt>
                <c:pt idx="6">
                  <c:v>13318</c:v>
                </c:pt>
              </c:numCache>
            </c:numRef>
          </c:val>
        </c:ser>
        <c:ser>
          <c:idx val="3"/>
          <c:order val="3"/>
          <c:tx>
            <c:strRef>
              <c:f>'[БРЗО РАСТЕЧКИ.xlsx]ES369M16'!$E$1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'[БРЗО РАСТЕЧКИ.xlsx]ES369M16'!$A$2:$A$8</c:f>
              <c:strCache>
                <c:ptCount val="7"/>
                <c:pt idx="0">
                  <c:v>Албанија</c:v>
                </c:pt>
                <c:pt idx="1">
                  <c:v>Бугарија</c:v>
                </c:pt>
                <c:pt idx="2">
                  <c:v>Косово</c:v>
                </c:pt>
                <c:pt idx="3">
                  <c:v>Полска</c:v>
                </c:pt>
                <c:pt idx="4">
                  <c:v>Турција</c:v>
                </c:pt>
                <c:pt idx="5">
                  <c:v>Холандија</c:v>
                </c:pt>
                <c:pt idx="6">
                  <c:v>Хрватска</c:v>
                </c:pt>
              </c:strCache>
            </c:strRef>
          </c:cat>
          <c:val>
            <c:numRef>
              <c:f>'[БРЗО РАСТЕЧКИ.xlsx]ES369M16'!$E$2:$E$8</c:f>
              <c:numCache>
                <c:formatCode>General</c:formatCode>
                <c:ptCount val="7"/>
                <c:pt idx="0">
                  <c:v>21194</c:v>
                </c:pt>
                <c:pt idx="1">
                  <c:v>45958</c:v>
                </c:pt>
                <c:pt idx="2">
                  <c:v>17494</c:v>
                </c:pt>
                <c:pt idx="3">
                  <c:v>22281</c:v>
                </c:pt>
                <c:pt idx="4">
                  <c:v>129708</c:v>
                </c:pt>
                <c:pt idx="5">
                  <c:v>26889</c:v>
                </c:pt>
                <c:pt idx="6">
                  <c:v>15860</c:v>
                </c:pt>
              </c:numCache>
            </c:numRef>
          </c:val>
        </c:ser>
        <c:ser>
          <c:idx val="4"/>
          <c:order val="4"/>
          <c:tx>
            <c:strRef>
              <c:f>'[БРЗО РАСТЕЧКИ.xlsx]ES369M16'!$F$1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'[БРЗО РАСТЕЧКИ.xlsx]ES369M16'!$A$2:$A$8</c:f>
              <c:strCache>
                <c:ptCount val="7"/>
                <c:pt idx="0">
                  <c:v>Албанија</c:v>
                </c:pt>
                <c:pt idx="1">
                  <c:v>Бугарија</c:v>
                </c:pt>
                <c:pt idx="2">
                  <c:v>Косово</c:v>
                </c:pt>
                <c:pt idx="3">
                  <c:v>Полска</c:v>
                </c:pt>
                <c:pt idx="4">
                  <c:v>Турција</c:v>
                </c:pt>
                <c:pt idx="5">
                  <c:v>Холандија</c:v>
                </c:pt>
                <c:pt idx="6">
                  <c:v>Хрватска</c:v>
                </c:pt>
              </c:strCache>
            </c:strRef>
          </c:cat>
          <c:val>
            <c:numRef>
              <c:f>'[БРЗО РАСТЕЧКИ.xlsx]ES369M16'!$F$2:$F$8</c:f>
              <c:numCache>
                <c:formatCode>General</c:formatCode>
                <c:ptCount val="7"/>
                <c:pt idx="0">
                  <c:v>27317</c:v>
                </c:pt>
                <c:pt idx="1">
                  <c:v>52659</c:v>
                </c:pt>
                <c:pt idx="2">
                  <c:v>24014</c:v>
                </c:pt>
                <c:pt idx="3">
                  <c:v>34575</c:v>
                </c:pt>
                <c:pt idx="4">
                  <c:v>111667</c:v>
                </c:pt>
                <c:pt idx="5">
                  <c:v>27918</c:v>
                </c:pt>
                <c:pt idx="6">
                  <c:v>23829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899200"/>
        <c:axId val="260900736"/>
        <c:axId val="0"/>
      </c:bar3DChart>
      <c:catAx>
        <c:axId val="260899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60900736"/>
        <c:crosses val="autoZero"/>
        <c:auto val="1"/>
        <c:lblAlgn val="ctr"/>
        <c:lblOffset val="100"/>
        <c:noMultiLvlLbl val="0"/>
      </c:catAx>
      <c:valAx>
        <c:axId val="260900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60899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100" b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Sheet1!$B$9:$B$18</c:f>
              <c:strCache>
                <c:ptCount val="10"/>
                <c:pt idx="0">
                  <c:v>Corendon</c:v>
                </c:pt>
                <c:pt idx="1">
                  <c:v>TUI</c:v>
                </c:pt>
                <c:pt idx="2">
                  <c:v>Rego Bis</c:v>
                </c:pt>
                <c:pt idx="3">
                  <c:v>Thomas  Cook</c:v>
                </c:pt>
                <c:pt idx="4">
                  <c:v>ГенералТурист</c:v>
                </c:pt>
                <c:pt idx="5">
                  <c:v>ХФР ТУРС</c:v>
                </c:pt>
                <c:pt idx="6">
                  <c:v>Мац Сун Травел</c:v>
                </c:pt>
                <c:pt idx="7">
                  <c:v>Biuro Podrozy Altamira</c:v>
                </c:pt>
                <c:pt idx="8">
                  <c:v>ТА Караџи Турс</c:v>
                </c:pt>
                <c:pt idx="9">
                  <c:v>Каратанова</c:v>
                </c:pt>
              </c:strCache>
            </c:strRef>
          </c:cat>
          <c:val>
            <c:numRef>
              <c:f>Sheet1!$D$9:$D$18</c:f>
              <c:numCache>
                <c:formatCode>General</c:formatCode>
                <c:ptCount val="10"/>
                <c:pt idx="0">
                  <c:v>586430</c:v>
                </c:pt>
                <c:pt idx="1">
                  <c:v>421200</c:v>
                </c:pt>
                <c:pt idx="2">
                  <c:v>45820</c:v>
                </c:pt>
                <c:pt idx="3">
                  <c:v>34970</c:v>
                </c:pt>
                <c:pt idx="4">
                  <c:v>33075</c:v>
                </c:pt>
                <c:pt idx="5">
                  <c:v>20880</c:v>
                </c:pt>
                <c:pt idx="6">
                  <c:v>11385</c:v>
                </c:pt>
                <c:pt idx="7">
                  <c:v>10920</c:v>
                </c:pt>
                <c:pt idx="8">
                  <c:v>10665</c:v>
                </c:pt>
                <c:pt idx="9">
                  <c:v>9230</c:v>
                </c:pt>
              </c:numCache>
            </c:numRef>
          </c:val>
        </c:ser>
        <c:ser>
          <c:idx val="1"/>
          <c:order val="1"/>
          <c:cat>
            <c:strRef>
              <c:f>Sheet1!$B$9:$B$18</c:f>
              <c:strCache>
                <c:ptCount val="10"/>
                <c:pt idx="0">
                  <c:v>Corendon</c:v>
                </c:pt>
                <c:pt idx="1">
                  <c:v>TUI</c:v>
                </c:pt>
                <c:pt idx="2">
                  <c:v>Rego Bis</c:v>
                </c:pt>
                <c:pt idx="3">
                  <c:v>Thomas  Cook</c:v>
                </c:pt>
                <c:pt idx="4">
                  <c:v>ГенералТурист</c:v>
                </c:pt>
                <c:pt idx="5">
                  <c:v>ХФР ТУРС</c:v>
                </c:pt>
                <c:pt idx="6">
                  <c:v>Мац Сун Травел</c:v>
                </c:pt>
                <c:pt idx="7">
                  <c:v>Biuro Podrozy Altamira</c:v>
                </c:pt>
                <c:pt idx="8">
                  <c:v>ТА Караџи Турс</c:v>
                </c:pt>
                <c:pt idx="9">
                  <c:v>Каратанова</c:v>
                </c:pt>
              </c:strCache>
            </c:strRef>
          </c:cat>
          <c:val>
            <c:numRef>
              <c:f>Sheet1!$D$9:$D$11</c:f>
              <c:numCache>
                <c:formatCode>General</c:formatCode>
                <c:ptCount val="3"/>
                <c:pt idx="0">
                  <c:v>586430</c:v>
                </c:pt>
                <c:pt idx="1">
                  <c:v>421200</c:v>
                </c:pt>
                <c:pt idx="2">
                  <c:v>45820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девизен прилив</c:v>
                </c:pt>
              </c:strCache>
            </c:strRef>
          </c:tx>
          <c:invertIfNegative val="0"/>
          <c:cat>
            <c:numRef>
              <c:f>Sheet1!$H$3:$H$4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Sheet1!$I$3:$I$4</c:f>
              <c:numCache>
                <c:formatCode>General</c:formatCode>
                <c:ptCount val="2"/>
                <c:pt idx="0">
                  <c:v>327.04000000000002</c:v>
                </c:pt>
                <c:pt idx="1">
                  <c:v>381.57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45216"/>
        <c:axId val="264877184"/>
      </c:barChart>
      <c:catAx>
        <c:axId val="2639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4877184"/>
        <c:crosses val="autoZero"/>
        <c:auto val="1"/>
        <c:lblAlgn val="ctr"/>
        <c:lblOffset val="100"/>
        <c:noMultiLvlLbl val="0"/>
      </c:catAx>
      <c:valAx>
        <c:axId val="264877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63945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туристи</c:v>
                </c:pt>
              </c:strCache>
            </c:strRef>
          </c:tx>
          <c:invertIfNegative val="0"/>
          <c:cat>
            <c:numRef>
              <c:f>Sheet1!$C$2:$D$2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Sheet1!$C$3:$D$3</c:f>
              <c:numCache>
                <c:formatCode>###\ ###\ ###</c:formatCode>
                <c:ptCount val="2"/>
                <c:pt idx="0">
                  <c:v>630594</c:v>
                </c:pt>
                <c:pt idx="1">
                  <c:v>707345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ноќевања</c:v>
                </c:pt>
              </c:strCache>
            </c:strRef>
          </c:tx>
          <c:invertIfNegative val="0"/>
          <c:cat>
            <c:numRef>
              <c:f>Sheet1!$C$2:$D$2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Sheet1!$C$4:$D$4</c:f>
              <c:numCache>
                <c:formatCode>###\ ###\ ###</c:formatCode>
                <c:ptCount val="2"/>
                <c:pt idx="0">
                  <c:v>1294692</c:v>
                </c:pt>
                <c:pt idx="1">
                  <c:v>1491535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14112"/>
        <c:axId val="268315648"/>
      </c:barChart>
      <c:catAx>
        <c:axId val="2683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8315648"/>
        <c:crosses val="autoZero"/>
        <c:auto val="1"/>
        <c:lblAlgn val="ctr"/>
        <c:lblOffset val="100"/>
        <c:noMultiLvlLbl val="0"/>
      </c:catAx>
      <c:valAx>
        <c:axId val="268315648"/>
        <c:scaling>
          <c:orientation val="minMax"/>
        </c:scaling>
        <c:delete val="0"/>
        <c:axPos val="l"/>
        <c:majorGridlines/>
        <c:numFmt formatCode="###\ ###\ ###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683141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0.4619</cdr:x>
      <cdr:y>0.13591</cdr:y>
    </cdr:from>
    <cdr:to>
      <cdr:x>0.67143</cdr:x>
      <cdr:y>0.29663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2111829" y="372836"/>
          <a:ext cx="957943" cy="4408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0.10872</cdr:x>
      <cdr:y>0.08815</cdr:y>
    </cdr:from>
    <cdr:to>
      <cdr:x>0.2674</cdr:x>
      <cdr:y>0.18537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755576" y="299555"/>
          <a:ext cx="1102738" cy="330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sz="1600" b="1" dirty="0">
              <a:solidFill>
                <a:schemeClr val="accent5">
                  <a:lumMod val="75000"/>
                </a:schemeClr>
              </a:solidFill>
            </a:rPr>
            <a:t>+</a:t>
          </a:r>
          <a:r>
            <a:rPr lang="en-US" sz="1600" b="1" dirty="0">
              <a:solidFill>
                <a:schemeClr val="accent5">
                  <a:lumMod val="75000"/>
                </a:schemeClr>
              </a:solidFill>
            </a:rPr>
            <a:t>33%</a:t>
          </a:r>
        </a:p>
      </cdr:txBody>
    </cdr:sp>
  </cdr:relSizeAnchor>
  <cdr:relSizeAnchor xmlns:cdr="http://schemas.openxmlformats.org/drawingml/2006/chartDrawing">
    <cdr:from>
      <cdr:x>0.34704</cdr:x>
      <cdr:y>0.76552</cdr:y>
    </cdr:from>
    <cdr:to>
      <cdr:x>0.47616</cdr:x>
      <cdr:y>0.86274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411760" y="2601413"/>
          <a:ext cx="897312" cy="3303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sz="1600" b="1" dirty="0">
              <a:solidFill>
                <a:schemeClr val="accent5">
                  <a:lumMod val="75000"/>
                </a:schemeClr>
              </a:solidFill>
            </a:rPr>
            <a:t>+6</a:t>
          </a:r>
          <a:r>
            <a:rPr lang="en-US" sz="1600" b="1" dirty="0">
              <a:solidFill>
                <a:schemeClr val="accent5">
                  <a:lumMod val="75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0.58536</cdr:x>
      <cdr:y>0.59599</cdr:y>
    </cdr:from>
    <cdr:to>
      <cdr:x>0.71278</cdr:x>
      <cdr:y>0.69322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4067944" y="2025314"/>
          <a:ext cx="885498" cy="330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sz="1600" b="1">
              <a:solidFill>
                <a:schemeClr val="accent5">
                  <a:lumMod val="75000"/>
                </a:schemeClr>
              </a:solidFill>
            </a:rPr>
            <a:t>+5</a:t>
          </a:r>
          <a:r>
            <a:rPr lang="en-US" sz="1600" b="1">
              <a:solidFill>
                <a:schemeClr val="accent5">
                  <a:lumMod val="75000"/>
                </a:schemeClr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0.7926</cdr:x>
      <cdr:y>0.34172</cdr:y>
    </cdr:from>
    <cdr:to>
      <cdr:x>0.94345</cdr:x>
      <cdr:y>0.43894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5508104" y="1161252"/>
          <a:ext cx="1048323" cy="330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sz="1600" b="1" dirty="0">
              <a:solidFill>
                <a:schemeClr val="accent5">
                  <a:lumMod val="75000"/>
                </a:schemeClr>
              </a:solidFill>
            </a:rPr>
            <a:t>+26</a:t>
          </a:r>
          <a:r>
            <a:rPr lang="en-US" sz="1600" b="1" dirty="0">
              <a:solidFill>
                <a:schemeClr val="accent5">
                  <a:lumMod val="75000"/>
                </a:schemeClr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0.13363</cdr:x>
      <cdr:y>0.03199</cdr:y>
    </cdr:from>
    <cdr:to>
      <cdr:x>0.44304</cdr:x>
      <cdr:y>0.12281</cdr:y>
    </cdr:to>
    <cdr:sp macro="" textlink="">
      <cdr:nvSpPr>
        <cdr:cNvPr id="2" name="TextBox 1"/>
        <cdr:cNvSpPr txBox="1"/>
      </cdr:nvSpPr>
      <cdr:spPr>
        <a:xfrm xmlns:a="http://schemas.openxmlformats.org/drawingml/2006/main" rot="20875153">
          <a:off x="875842" y="116023"/>
          <a:ext cx="2027956" cy="329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k-MK" sz="1400" b="1" dirty="0">
              <a:solidFill>
                <a:schemeClr val="accent5">
                  <a:lumMod val="75000"/>
                </a:schemeClr>
              </a:solidFill>
            </a:rPr>
            <a:t>ОСТАНАТИ 16%</a:t>
          </a:r>
          <a:endParaRPr lang="en-US" sz="14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0.6498</cdr:x>
      <cdr:y>0.44325</cdr:y>
    </cdr:from>
    <cdr:to>
      <cdr:x>0.83029</cdr:x>
      <cdr:y>0.55467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592288" y="1124808"/>
          <a:ext cx="720080" cy="282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12%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0.74005</cdr:x>
      <cdr:y>0.12399</cdr:y>
    </cdr:from>
    <cdr:to>
      <cdr:x>0.93859</cdr:x>
      <cdr:y>0.23541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2952328" y="314637"/>
          <a:ext cx="792088" cy="282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accent3">
                  <a:lumMod val="50000"/>
                </a:schemeClr>
              </a:solidFill>
            </a:rPr>
            <a:t>15%</a:t>
          </a:r>
          <a:endParaRPr lang="en-US" sz="16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gif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" y="3315"/>
            <a:ext cx="1498652" cy="866428"/>
          </a:xfrm>
          <a:prstGeom prst="rect">
            <a:avLst/>
          </a:prstGeom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0" y="472411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www.tourismmacedonia.gov.mk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17545"/>
          </a:xfrm>
        </p:spPr>
        <p:txBody>
          <a:bodyPr/>
          <a:lstStyle/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АГЕНЦИЈА ЗА ПРОМОЦИЈА И ПОДДРШКА</a:t>
            </a:r>
          </a:p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НА ТУРИЗМОТ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723878"/>
            <a:ext cx="731852" cy="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3F5E80-A769-4A15-99A6-F14BC85D5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22" y="623146"/>
            <a:ext cx="1122825" cy="54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D345A8-261A-43C3-8D76-42370C77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21" y="1832657"/>
            <a:ext cx="1683926" cy="701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4C9490-10D4-4EFB-9D7A-4E367E5732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08" y="2995773"/>
            <a:ext cx="887911" cy="1479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CDBECA-4172-4096-8A57-A0C22BF32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5356"/>
            <a:ext cx="1085052" cy="1224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0544A1-E054-4A59-8DC5-84D3AE96E2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35" y="3735699"/>
            <a:ext cx="1164218" cy="1027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0E6827-8EB6-4177-AE0B-3C47246943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796" y="3545937"/>
            <a:ext cx="1156755" cy="1163103"/>
          </a:xfrm>
          <a:prstGeom prst="rect">
            <a:avLst/>
          </a:prstGeom>
        </p:spPr>
      </p:pic>
      <p:pic>
        <p:nvPicPr>
          <p:cNvPr id="10" name="Picture 2" descr="Tourism Expo Japan">
            <a:extLst>
              <a:ext uri="{FF2B5EF4-FFF2-40B4-BE49-F238E27FC236}">
                <a16:creationId xmlns="" xmlns:a16="http://schemas.microsoft.com/office/drawing/2014/main" id="{0438D6E8-77F3-440A-86CA-330B004D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01" y="4213647"/>
            <a:ext cx="3001644" cy="3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IMTM Logo">
            <a:extLst>
              <a:ext uri="{FF2B5EF4-FFF2-40B4-BE49-F238E27FC236}">
                <a16:creationId xmlns="" xmlns:a16="http://schemas.microsoft.com/office/drawing/2014/main" id="{97F7EE9D-57F1-47BE-8B3A-9C6EBB3D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946" y="1860600"/>
            <a:ext cx="1164218" cy="11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C13FAF2-B3AE-4FF9-8153-D1242C7D76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513672"/>
            <a:ext cx="1471769" cy="642254"/>
          </a:xfrm>
          <a:prstGeom prst="rect">
            <a:avLst/>
          </a:prstGeom>
        </p:spPr>
      </p:pic>
      <p:pic>
        <p:nvPicPr>
          <p:cNvPr id="13" name="Picture 6" descr="Image result for TT warsaw Logo png">
            <a:extLst>
              <a:ext uri="{FF2B5EF4-FFF2-40B4-BE49-F238E27FC236}">
                <a16:creationId xmlns="" xmlns:a16="http://schemas.microsoft.com/office/drawing/2014/main" id="{1F3D264B-173F-47F8-B87D-74BB4B32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347" y="165048"/>
            <a:ext cx="3037391" cy="11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962D52-D1E2-46BF-815A-DCA22029CB5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5028"/>
            <a:ext cx="2676158" cy="396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101623B-8F63-4AB8-AC85-8AA2ABD8899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650" y="800682"/>
            <a:ext cx="2366895" cy="1666155"/>
          </a:xfrm>
          <a:prstGeom prst="rect">
            <a:avLst/>
          </a:prstGeom>
        </p:spPr>
      </p:pic>
      <p:pic>
        <p:nvPicPr>
          <p:cNvPr id="17" name="Picture 10" descr="Image result for matka helsinki Logo">
            <a:extLst>
              <a:ext uri="{FF2B5EF4-FFF2-40B4-BE49-F238E27FC236}">
                <a16:creationId xmlns="" xmlns:a16="http://schemas.microsoft.com/office/drawing/2014/main" id="{D8A62B39-2E02-4BD9-AF1E-0ECAC5D5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733" y="1344805"/>
            <a:ext cx="646302" cy="4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7327F9-F58E-4398-8971-0238D38F14C6}"/>
              </a:ext>
            </a:extLst>
          </p:cNvPr>
          <p:cNvSpPr txBox="1"/>
          <p:nvPr/>
        </p:nvSpPr>
        <p:spPr>
          <a:xfrm>
            <a:off x="2413530" y="2059861"/>
            <a:ext cx="4513288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ИНТЕРНАЦИОНАЛНИ</a:t>
            </a:r>
          </a:p>
          <a:p>
            <a:pPr algn="ctr"/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САЕМИ</a:t>
            </a:r>
            <a:endParaRPr lang="mk-MK" sz="3200" b="1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82849" y="2890189"/>
            <a:ext cx="1761559" cy="4736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http://place2go.org/storage/app/media/logo_datum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11" y="2938082"/>
            <a:ext cx="1448693" cy="3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ingapur ITB ASI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74" y="2695196"/>
            <a:ext cx="1932456" cy="8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>
                <a:solidFill>
                  <a:schemeClr val="accent5">
                    <a:lumMod val="75000"/>
                  </a:schemeClr>
                </a:solidFill>
              </a:rPr>
              <a:t>МОЖНОСТИ ВО ТУРИЗМОТ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3291633" y="1720106"/>
            <a:ext cx="890916" cy="890914"/>
          </a:xfrm>
          <a:prstGeom prst="diamond">
            <a:avLst/>
          </a:prstGeom>
          <a:solidFill>
            <a:schemeClr val="accent1"/>
          </a:solidFill>
          <a:ln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830402" y="3287062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5150881" y="3248284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37091" y="2571750"/>
            <a:ext cx="12699" cy="720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411760" y="3280116"/>
            <a:ext cx="2676060" cy="1283561"/>
            <a:chOff x="803640" y="3362835"/>
            <a:chExt cx="2064386" cy="1283561"/>
          </a:xfrm>
        </p:grpSpPr>
        <p:sp>
          <p:nvSpPr>
            <p:cNvPr id="15" name="TextBox 14"/>
            <p:cNvSpPr txBox="1"/>
            <p:nvPr/>
          </p:nvSpPr>
          <p:spPr>
            <a:xfrm>
              <a:off x="808369" y="3593800"/>
              <a:ext cx="2059657" cy="10525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Нема ДДВ на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pPr marL="171450" indent="-171450" algn="ctr">
                <a:buFontTx/>
                <a:buChar char="-"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Градежни материјали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ctr">
                <a:buFontTx/>
                <a:buChar char="-"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Градежни услуги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mk-MK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lvl="0"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Персонален данок на доход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0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  </a:t>
              </a:r>
            </a:p>
            <a:p>
              <a:pPr lvl="0" algn="ctr" fontAlgn="base" latinLnBrk="0">
                <a:spcBef>
                  <a:spcPct val="20000"/>
                </a:spcBef>
                <a:spcAft>
                  <a:spcPct val="0"/>
                </a:spcAft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 првите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години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МОЖНОСТИ ВО ТУРИЗМОТ</a:t>
              </a:r>
              <a:endParaRPr lang="ko-KR" altLang="en-US" sz="1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96" y="1131590"/>
            <a:ext cx="3024336" cy="1077897"/>
            <a:chOff x="803640" y="3240629"/>
            <a:chExt cx="2059657" cy="1077897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487529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ДДВ е намалено од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18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5%</a:t>
              </a:r>
            </a:p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Бројни бенефиции за странски</a:t>
              </a:r>
              <a:b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инвеститори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Слободни туристички економски зони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24062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b="1" dirty="0" smtClean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ТУРИСТИЧКИ РАЗВОЈНИ ЗОНИ</a:t>
              </a:r>
              <a:endParaRPr lang="ko-KR" altLang="en-US" sz="1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55976" y="1358649"/>
            <a:ext cx="2669930" cy="1035986"/>
            <a:chOff x="803640" y="3467991"/>
            <a:chExt cx="2059657" cy="590389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84810"/>
              <a:ext cx="2059657" cy="473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минимум 3 ноќевања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Група од минимум 10 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Субвенции од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 до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65 Euro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467991"/>
              <a:ext cx="2059657" cy="157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b="1" dirty="0" smtClean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СУБВЕНЦИИ</a:t>
              </a:r>
              <a:endParaRPr lang="ko-KR" altLang="en-US" sz="1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370462" y="2250488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90941" y="2211710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Ognen\Desktop\Prezentacii 2018\Business prezentacija 2018\P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4" y="3547848"/>
            <a:ext cx="525476" cy="5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nut 24">
            <a:extLst>
              <a:ext uri="{FF2B5EF4-FFF2-40B4-BE49-F238E27FC236}">
                <a16:creationId xmlns="" xmlns:a16="http://schemas.microsoft.com/office/drawing/2014/main" id="{F2CD82E3-D519-4D04-AB53-3B252A5BBABE}"/>
              </a:ext>
            </a:extLst>
          </p:cNvPr>
          <p:cNvSpPr/>
          <p:nvPr/>
        </p:nvSpPr>
        <p:spPr>
          <a:xfrm>
            <a:off x="3526446" y="1954089"/>
            <a:ext cx="419532" cy="42294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="" xmlns:a16="http://schemas.microsoft.com/office/drawing/2014/main" id="{2FDAB7C9-27B3-4326-8308-F51D5839ABC1}"/>
              </a:ext>
            </a:extLst>
          </p:cNvPr>
          <p:cNvSpPr/>
          <p:nvPr/>
        </p:nvSpPr>
        <p:spPr>
          <a:xfrm>
            <a:off x="5399983" y="3641938"/>
            <a:ext cx="581915" cy="292811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Diamond 26"/>
          <p:cNvSpPr/>
          <p:nvPr/>
        </p:nvSpPr>
        <p:spPr>
          <a:xfrm>
            <a:off x="7441165" y="1720106"/>
            <a:ext cx="890916" cy="890914"/>
          </a:xfrm>
          <a:prstGeom prst="diamond">
            <a:avLst/>
          </a:prstGeom>
          <a:solidFill>
            <a:schemeClr val="accent1"/>
          </a:solidFill>
          <a:ln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86623" y="2571750"/>
            <a:ext cx="12699" cy="720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561292" y="3280116"/>
            <a:ext cx="2691228" cy="686528"/>
            <a:chOff x="803640" y="3362835"/>
            <a:chExt cx="2076087" cy="686528"/>
          </a:xfrm>
        </p:grpSpPr>
        <p:sp>
          <p:nvSpPr>
            <p:cNvPr id="30" name="TextBox 29"/>
            <p:cNvSpPr txBox="1"/>
            <p:nvPr/>
          </p:nvSpPr>
          <p:spPr>
            <a:xfrm>
              <a:off x="820070" y="3587698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Закон за основање на </a:t>
              </a:r>
              <a:b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автокампови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АВТО КАМПОВИ</a:t>
              </a:r>
              <a:endParaRPr lang="ko-KR" altLang="en-US" sz="1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C:\Users\Ognen\Desktop\Prezentacii 2018\camp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18584"/>
            <a:ext cx="567522" cy="3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mk-MK" altLang="ko-KR" dirty="0" smtClean="0"/>
              <a:t>БЛАГОДАРАМ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mk-MK" altLang="ko-KR" dirty="0" smtClean="0"/>
              <a:t>Агенција за промоција и поддршка</a:t>
            </a:r>
          </a:p>
          <a:p>
            <a:pPr lvl="0"/>
            <a:r>
              <a:rPr lang="mk-MK" altLang="ko-KR" dirty="0" smtClean="0"/>
              <a:t>на туризмот</a:t>
            </a:r>
            <a:endParaRPr lang="en-US" altLang="ko-KR" dirty="0"/>
          </a:p>
        </p:txBody>
      </p:sp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95736" y="4234618"/>
            <a:ext cx="4752528" cy="90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17947"/>
          <a:stretch/>
        </p:blipFill>
        <p:spPr>
          <a:xfrm>
            <a:off x="3663320" y="4325510"/>
            <a:ext cx="1817360" cy="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483768" y="1923678"/>
            <a:ext cx="1579240" cy="1189807"/>
            <a:chOff x="1732026" y="4246360"/>
            <a:chExt cx="2625351" cy="1189807"/>
          </a:xfrm>
        </p:grpSpPr>
        <p:sp>
          <p:nvSpPr>
            <p:cNvPr id="57" name="TextBox 56"/>
            <p:cNvSpPr txBox="1"/>
            <p:nvPr/>
          </p:nvSpPr>
          <p:spPr>
            <a:xfrm>
              <a:off x="1792977" y="4420504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843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461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160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32026" y="4246360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2078" y="2235856"/>
            <a:ext cx="1565073" cy="1199990"/>
            <a:chOff x="1750725" y="4307149"/>
            <a:chExt cx="2601799" cy="1199990"/>
          </a:xfrm>
        </p:grpSpPr>
        <p:sp>
          <p:nvSpPr>
            <p:cNvPr id="47" name="TextBox 46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816.067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2.394.205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 rot="21375784" flipV="1">
            <a:off x="5181608" y="1085844"/>
            <a:ext cx="228506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64"/>
          <p:cNvSpPr/>
          <p:nvPr/>
        </p:nvSpPr>
        <p:spPr>
          <a:xfrm rot="20498788" flipV="1">
            <a:off x="3246589" y="1454353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63"/>
          <p:cNvSpPr/>
          <p:nvPr/>
        </p:nvSpPr>
        <p:spPr>
          <a:xfrm rot="21080790" flipV="1">
            <a:off x="1227950" y="1934183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>
                <a:solidFill>
                  <a:schemeClr val="accent5">
                    <a:lumMod val="75000"/>
                  </a:schemeClr>
                </a:solidFill>
              </a:rPr>
              <a:t>СТАТИСТИКА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52103"/>
            <a:ext cx="1334939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7117531" y="831354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168563" y="1914678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210513" y="1609141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065179" y="1021394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158" y="1525005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079" y="129660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5326" y="69954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6718" y="474852"/>
            <a:ext cx="181769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402" y="2726799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23219" y="1347614"/>
            <a:ext cx="1565073" cy="1199990"/>
            <a:chOff x="1750725" y="4307149"/>
            <a:chExt cx="2601799" cy="1199990"/>
          </a:xfrm>
        </p:grpSpPr>
        <p:sp>
          <p:nvSpPr>
            <p:cNvPr id="53" name="TextBox 52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998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841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775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152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75662" y="2435314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47087" y="1851670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64275" y="1403240"/>
            <a:ext cx="1565073" cy="1022875"/>
            <a:chOff x="1750725" y="4307149"/>
            <a:chExt cx="2601799" cy="1022875"/>
          </a:xfrm>
        </p:grpSpPr>
        <p:sp>
          <p:nvSpPr>
            <p:cNvPr id="61" name="TextBox 60"/>
            <p:cNvSpPr txBox="1"/>
            <p:nvPr/>
          </p:nvSpPr>
          <p:spPr>
            <a:xfrm>
              <a:off x="1769425" y="4499027"/>
              <a:ext cx="25644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1.126.935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3.176.808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564275" y="1934711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989469" flipV="1">
            <a:off x="5306533" y="3460445"/>
            <a:ext cx="1981746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 rot="20937223" flipV="1">
            <a:off x="3359229" y="3792277"/>
            <a:ext cx="1832178" cy="47561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 rot="21161992" flipV="1">
            <a:off x="1315847" y="4078189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-13977" y="4199610"/>
            <a:ext cx="1334939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Diamond 34"/>
          <p:cNvSpPr/>
          <p:nvPr/>
        </p:nvSpPr>
        <p:spPr>
          <a:xfrm>
            <a:off x="7103554" y="3084559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154586" y="4062185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3111366" y="3800249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5037754" y="3483305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8181" y="367251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8939" y="3384630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1349" y="3084559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0074" y="4777709"/>
            <a:ext cx="31213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 </a:t>
            </a:r>
            <a:r>
              <a:rPr lang="en-US" sz="700" dirty="0" smtClean="0"/>
              <a:t>&amp; </a:t>
            </a:r>
            <a:r>
              <a:rPr lang="mk-MK" sz="700" dirty="0" smtClean="0"/>
              <a:t>Народна банка на Р Македонија</a:t>
            </a:r>
            <a:endParaRPr lang="en-US" sz="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2160" y="4777709"/>
            <a:ext cx="30016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8913" y="4409354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264.700.000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95086" y="4156090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279.800.000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9504" y="3856003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327.000.000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64761" y="3617193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381.550.000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26299" y="2774931"/>
            <a:ext cx="12300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mk-MK" altLang="ko-KR" sz="2400" b="1" dirty="0" smtClean="0">
                <a:solidFill>
                  <a:schemeClr val="accent5">
                    <a:lumMod val="75000"/>
                  </a:schemeClr>
                </a:solidFill>
              </a:rPr>
              <a:t>ИСПЛАТЕНИ СУБВЕНЦИИ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331640" y="3877224"/>
            <a:ext cx="470626" cy="470626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347864" y="3877224"/>
            <a:ext cx="470626" cy="470626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5325510" y="3877224"/>
            <a:ext cx="470626" cy="470626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7308304" y="3877224"/>
            <a:ext cx="470626" cy="470626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27584" y="4346833"/>
            <a:ext cx="1577198" cy="422545"/>
            <a:chOff x="1965356" y="4314844"/>
            <a:chExt cx="2621956" cy="422545"/>
          </a:xfrm>
        </p:grpSpPr>
        <p:sp>
          <p:nvSpPr>
            <p:cNvPr id="14" name="TextBox 13"/>
            <p:cNvSpPr txBox="1"/>
            <p:nvPr/>
          </p:nvSpPr>
          <p:spPr>
            <a:xfrm>
              <a:off x="1965356" y="4475779"/>
              <a:ext cx="25644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204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513" y="4314844"/>
              <a:ext cx="260179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Хотели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83925" y="4316055"/>
            <a:ext cx="1580359" cy="449615"/>
            <a:chOff x="1985513" y="4314844"/>
            <a:chExt cx="2627211" cy="449615"/>
          </a:xfrm>
        </p:grpSpPr>
        <p:sp>
          <p:nvSpPr>
            <p:cNvPr id="17" name="TextBox 16"/>
            <p:cNvSpPr txBox="1"/>
            <p:nvPr/>
          </p:nvSpPr>
          <p:spPr>
            <a:xfrm>
              <a:off x="2048324" y="4502849"/>
              <a:ext cx="25644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27.000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5513" y="4314844"/>
              <a:ext cx="260179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Соби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8141" y="4366578"/>
            <a:ext cx="1565073" cy="413320"/>
            <a:chOff x="1985513" y="4394538"/>
            <a:chExt cx="2601799" cy="413320"/>
          </a:xfrm>
        </p:grpSpPr>
        <p:sp>
          <p:nvSpPr>
            <p:cNvPr id="20" name="TextBox 19"/>
            <p:cNvSpPr txBox="1"/>
            <p:nvPr/>
          </p:nvSpPr>
          <p:spPr>
            <a:xfrm>
              <a:off x="2004346" y="4546248"/>
              <a:ext cx="25644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46.000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5513" y="4394538"/>
              <a:ext cx="260179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Легла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72357" y="4196537"/>
            <a:ext cx="1799727" cy="751477"/>
            <a:chOff x="1985513" y="4314844"/>
            <a:chExt cx="2601799" cy="751477"/>
          </a:xfrm>
        </p:grpSpPr>
        <p:sp>
          <p:nvSpPr>
            <p:cNvPr id="23" name="TextBox 22"/>
            <p:cNvSpPr txBox="1"/>
            <p:nvPr/>
          </p:nvSpPr>
          <p:spPr>
            <a:xfrm>
              <a:off x="2004346" y="4466157"/>
              <a:ext cx="2564400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3.600 </a:t>
              </a:r>
              <a:r>
                <a:rPr lang="mk-MK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ресторани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mk-MK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Гостилници и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барови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5513" y="4314844"/>
              <a:ext cx="260179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3ADB5DF2-066E-422E-AEDB-1FC1CD4EA0C4}"/>
              </a:ext>
            </a:extLst>
          </p:cNvPr>
          <p:cNvSpPr/>
          <p:nvPr/>
        </p:nvSpPr>
        <p:spPr>
          <a:xfrm>
            <a:off x="1462974" y="4017301"/>
            <a:ext cx="207957" cy="20761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074" name="Picture 2" descr="C:\Users\Ognen\Desktop\Prezentacii 2018\Business prezentacija 2018\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0" y="3995830"/>
            <a:ext cx="233414" cy="2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gnen\Desktop\Prezentacii 2018\Business prezentacija 2018\be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95" y="4028256"/>
            <a:ext cx="224891" cy="1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Ognen\Desktop\Prezentacii 2018\Business prezentacija 2018\clipart-restaurant-clipart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75" y="4028256"/>
            <a:ext cx="233484" cy="2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02013" y="4777709"/>
            <a:ext cx="9492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Eurostat.eu</a:t>
            </a:r>
            <a:endParaRPr lang="en-US" sz="7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093568" y="4777709"/>
            <a:ext cx="7920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274404" y="985567"/>
            <a:ext cx="4595191" cy="2830168"/>
            <a:chOff x="0" y="0"/>
            <a:chExt cx="4595192" cy="2830168"/>
          </a:xfrm>
        </p:grpSpPr>
        <p:graphicFrame>
          <p:nvGraphicFramePr>
            <p:cNvPr id="31" name="Chart 30"/>
            <p:cNvGraphicFramePr/>
            <p:nvPr/>
          </p:nvGraphicFramePr>
          <p:xfrm>
            <a:off x="0" y="0"/>
            <a:ext cx="4595192" cy="2830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TextBox 7"/>
            <p:cNvSpPr txBox="1"/>
            <p:nvPr/>
          </p:nvSpPr>
          <p:spPr>
            <a:xfrm>
              <a:off x="1318592" y="2537791"/>
              <a:ext cx="727213" cy="2667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2017</a:t>
              </a: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3214481" y="2547316"/>
              <a:ext cx="698638" cy="2667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2018</a:t>
              </a: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003438" y="438150"/>
              <a:ext cx="1302027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55.107.728</a:t>
              </a:r>
            </a:p>
          </p:txBody>
        </p:sp>
        <p:sp>
          <p:nvSpPr>
            <p:cNvPr id="36" name="TextBox 10"/>
            <p:cNvSpPr txBox="1"/>
            <p:nvPr/>
          </p:nvSpPr>
          <p:spPr>
            <a:xfrm>
              <a:off x="2880278" y="47625"/>
              <a:ext cx="1302026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73.329.840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 rot="20073851">
              <a:off x="2170252" y="288407"/>
              <a:ext cx="837746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33%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r>
              <a:rPr lang="mk-MK" altLang="ko-KR" sz="2400" b="1" dirty="0" smtClean="0">
                <a:solidFill>
                  <a:schemeClr val="accent5">
                    <a:lumMod val="75000"/>
                  </a:schemeClr>
                </a:solidFill>
              </a:rPr>
              <a:t>ОБРАБОТЕНИ БАРАЊА ЗА СУБВЕНЦИИ СПОРЕДБЕНО 2017/2018 ГОДИНА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878269"/>
            <a:ext cx="7620000" cy="3927322"/>
            <a:chOff x="0" y="0"/>
            <a:chExt cx="5607326" cy="2741958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68342872"/>
                </p:ext>
              </p:extLst>
            </p:nvPr>
          </p:nvGraphicFramePr>
          <p:xfrm>
            <a:off x="0" y="0"/>
            <a:ext cx="5607326" cy="2741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4"/>
            <p:cNvSpPr txBox="1"/>
            <p:nvPr/>
          </p:nvSpPr>
          <p:spPr>
            <a:xfrm rot="16200000">
              <a:off x="571304" y="1074821"/>
              <a:ext cx="652679" cy="468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mk-MK" sz="2400" b="1">
                  <a:solidFill>
                    <a:schemeClr val="bg1"/>
                  </a:solidFill>
                </a:rPr>
                <a:t>741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 rot="16200000">
              <a:off x="940579" y="630655"/>
              <a:ext cx="652679" cy="468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mk-MK" sz="2400" b="1" dirty="0">
                  <a:solidFill>
                    <a:schemeClr val="bg1"/>
                  </a:solidFill>
                </a:rPr>
                <a:t>973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35696" y="4803998"/>
            <a:ext cx="6192688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</a:t>
            </a:r>
            <a:r>
              <a:rPr lang="mk-MK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СУ1 – Автобуски </a:t>
            </a:r>
            <a:r>
              <a:rPr lang="mk-MK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тури       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</a:t>
            </a:r>
            <a:r>
              <a:rPr lang="mk-MK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СУ2 – Авионски тури    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</a:t>
            </a:r>
            <a:r>
              <a:rPr lang="mk-MK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СУ6 </a:t>
            </a:r>
            <a:r>
              <a:rPr lang="mk-MK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Кружни/комбинирани тури</a:t>
            </a:r>
            <a:endParaRPr lang="mk-MK" altLang="ko-KR" sz="105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3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2400" b="1" dirty="0" smtClean="0">
                <a:solidFill>
                  <a:schemeClr val="accent5">
                    <a:lumMod val="75000"/>
                  </a:schemeClr>
                </a:solidFill>
              </a:rPr>
              <a:t>БРЗО РАСТЕЧКИ ПАЗАРИ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12975"/>
              </p:ext>
            </p:extLst>
          </p:nvPr>
        </p:nvGraphicFramePr>
        <p:xfrm>
          <a:off x="503548" y="600254"/>
          <a:ext cx="8136904" cy="430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6"/>
          <p:cNvSpPr txBox="1"/>
          <p:nvPr/>
        </p:nvSpPr>
        <p:spPr>
          <a:xfrm>
            <a:off x="6012160" y="1053232"/>
            <a:ext cx="877785" cy="3905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>
                <a:solidFill>
                  <a:srgbClr val="FF0000"/>
                </a:solidFill>
              </a:rPr>
              <a:t>14%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6923289" y="2643758"/>
            <a:ext cx="728039" cy="2667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>
                <a:solidFill>
                  <a:schemeClr val="accent3">
                    <a:lumMod val="75000"/>
                  </a:schemeClr>
                </a:solidFill>
              </a:rPr>
              <a:t>4%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7812360" y="2715766"/>
            <a:ext cx="1048943" cy="2667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>
                <a:solidFill>
                  <a:schemeClr val="accent3">
                    <a:lumMod val="75000"/>
                  </a:schemeClr>
                </a:solidFill>
              </a:rPr>
              <a:t>50%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4860032" y="2518792"/>
            <a:ext cx="877041" cy="2667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 smtClean="0">
                <a:solidFill>
                  <a:schemeClr val="accent3">
                    <a:lumMod val="75000"/>
                  </a:schemeClr>
                </a:solidFill>
              </a:rPr>
              <a:t>55%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3934968" y="2696716"/>
            <a:ext cx="853056" cy="2667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>
                <a:solidFill>
                  <a:schemeClr val="accent3">
                    <a:lumMod val="75000"/>
                  </a:schemeClr>
                </a:solidFill>
              </a:rPr>
              <a:t>37%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959622" y="2139702"/>
            <a:ext cx="676274" cy="2667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>
                <a:solidFill>
                  <a:schemeClr val="accent3">
                    <a:lumMod val="75000"/>
                  </a:schemeClr>
                </a:solidFill>
              </a:rPr>
              <a:t>15%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1967365" y="2643758"/>
            <a:ext cx="670592" cy="2667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800" b="1" dirty="0">
                <a:solidFill>
                  <a:schemeClr val="accent3">
                    <a:lumMod val="75000"/>
                  </a:schemeClr>
                </a:solidFill>
              </a:rPr>
              <a:t>29%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>
                <a:solidFill>
                  <a:schemeClr val="accent5">
                    <a:lumMod val="75000"/>
                  </a:schemeClr>
                </a:solidFill>
              </a:rPr>
              <a:t>ИСПЛАТЕНИ СУБВЕНЦИИ 2018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3648" y="1131590"/>
            <a:ext cx="6554269" cy="3627270"/>
            <a:chOff x="0" y="0"/>
            <a:chExt cx="5108713" cy="2827269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390588919"/>
                </p:ext>
              </p:extLst>
            </p:nvPr>
          </p:nvGraphicFramePr>
          <p:xfrm>
            <a:off x="0" y="0"/>
            <a:ext cx="5108713" cy="2827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Right Bracket 10"/>
            <p:cNvSpPr/>
            <p:nvPr/>
          </p:nvSpPr>
          <p:spPr>
            <a:xfrm rot="15486808">
              <a:off x="1280541" y="-93342"/>
              <a:ext cx="164500" cy="1144702"/>
            </a:xfrm>
            <a:prstGeom prst="rightBracke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2397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ДИРЕКТЕН ДЕВИЕЗЕН ПРИЛИВ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ОД ТУРИЗМОТ 2017/18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963569"/>
              </p:ext>
            </p:extLst>
          </p:nvPr>
        </p:nvGraphicFramePr>
        <p:xfrm>
          <a:off x="4355976" y="1363559"/>
          <a:ext cx="4533932" cy="272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317714"/>
              </p:ext>
            </p:extLst>
          </p:nvPr>
        </p:nvGraphicFramePr>
        <p:xfrm>
          <a:off x="395536" y="1491630"/>
          <a:ext cx="3989387" cy="253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6853698" y="1795606"/>
            <a:ext cx="792088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/>
          <p:nvPr/>
        </p:nvSpPr>
        <p:spPr>
          <a:xfrm rot="18628610">
            <a:off x="6682169" y="1995435"/>
            <a:ext cx="837746" cy="266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17%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760513">
            <a:off x="2961214" y="1388666"/>
            <a:ext cx="3150999" cy="3121012"/>
            <a:chOff x="2335682" y="1412307"/>
            <a:chExt cx="3293408" cy="3262066"/>
          </a:xfrm>
        </p:grpSpPr>
        <p:sp>
          <p:nvSpPr>
            <p:cNvPr id="10" name="Rectangle 9"/>
            <p:cNvSpPr/>
            <p:nvPr/>
          </p:nvSpPr>
          <p:spPr>
            <a:xfrm>
              <a:off x="2718206" y="1795770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3134" y="180121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445" y="320963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28586" y="3157352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35682" y="1412307"/>
              <a:ext cx="3293408" cy="3262066"/>
              <a:chOff x="2228466" y="1244261"/>
              <a:chExt cx="3293408" cy="326206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755281" y="1244261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5400000">
                <a:off x="5298633" y="2750641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3755281" y="4299622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2211930" y="2774269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>
                <a:solidFill>
                  <a:schemeClr val="accent5">
                    <a:lumMod val="75000"/>
                  </a:schemeClr>
                </a:solidFill>
              </a:rPr>
              <a:t>УСПЕШНИ ПРИКАЗНИ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25184" y="3657786"/>
            <a:ext cx="2651272" cy="858180"/>
            <a:chOff x="2113657" y="4283314"/>
            <a:chExt cx="3647460" cy="85818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организираше кружни тури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Тел Авив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–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Охрид</a:t>
              </a:r>
              <a:r>
                <a:rPr lang="mk-MK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три пати неделно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32040" y="888066"/>
            <a:ext cx="3581929" cy="658329"/>
            <a:chOff x="2113657" y="4390832"/>
            <a:chExt cx="3647460" cy="658329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87496"/>
              <a:ext cx="364745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Corendon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опслужуваат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30.000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холандски</a:t>
              </a:r>
            </a:p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во сезона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390832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&amp; CORENDON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536" y="1235256"/>
            <a:ext cx="2651272" cy="881178"/>
            <a:chOff x="467544" y="1488957"/>
            <a:chExt cx="1931192" cy="881178"/>
          </a:xfrm>
        </p:grpSpPr>
        <p:sp>
          <p:nvSpPr>
            <p:cNvPr id="25" name="TextBox 24"/>
            <p:cNvSpPr txBox="1"/>
            <p:nvPr/>
          </p:nvSpPr>
          <p:spPr>
            <a:xfrm>
              <a:off x="467544" y="1723804"/>
              <a:ext cx="19311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чартер летови Охрид-Катовица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Полските туристи се зголемија за</a:t>
              </a:r>
            </a:p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 во последната година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545" y="1488957"/>
              <a:ext cx="1931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REGOBIS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55871" y="4017755"/>
            <a:ext cx="2651272" cy="785073"/>
            <a:chOff x="1280984" y="2410589"/>
            <a:chExt cx="1931191" cy="785073"/>
          </a:xfrm>
        </p:grpSpPr>
        <p:sp>
          <p:nvSpPr>
            <p:cNvPr id="28" name="TextBox 27"/>
            <p:cNvSpPr txBox="1"/>
            <p:nvPr/>
          </p:nvSpPr>
          <p:spPr>
            <a:xfrm>
              <a:off x="1280984" y="2733997"/>
              <a:ext cx="19311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Тур-оператор кој спроведува  сезонски летови Талин - Охрид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5961" y="2410589"/>
              <a:ext cx="16063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NORDICA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Ognen\Desktop\Prezentacii 2018\Business prezentacija 2018\TU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4" y="1556027"/>
            <a:ext cx="736906" cy="3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6" y="2678262"/>
            <a:ext cx="1072639" cy="554755"/>
          </a:xfrm>
          <a:prstGeom prst="rect">
            <a:avLst/>
          </a:prstGeom>
        </p:spPr>
      </p:pic>
      <p:pic>
        <p:nvPicPr>
          <p:cNvPr id="2051" name="Picture 3" descr="C:\Users\Ognen\Desktop\Prezentacii 2018\Business prezentacija 2018\regobi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7" y="2840825"/>
            <a:ext cx="1082425" cy="2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gnen\Desktop\Prezentacii 2018\Business prezentacija 2018\Corendon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3" y="1920327"/>
            <a:ext cx="1150679" cy="2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2760513">
            <a:off x="1503035" y="242983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760513">
            <a:off x="6514082" y="245609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gnen\Desktop\Prezentacii 2018\Business prezentacija 2018\Rainb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94" y="2772507"/>
            <a:ext cx="1072182" cy="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gnen\Desktop\Prezentacii 2018\Business prezentacija 2018\bohem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9" y="2883017"/>
            <a:ext cx="1114965" cy="2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gnen\Desktop\Prezentacii 2018\Business prezentacija 2018\nordi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60" y="3447587"/>
            <a:ext cx="1031815" cy="7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252465" y="1722463"/>
            <a:ext cx="19592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Тур-оператор кој го зголеми бројот на бугарските туристи во Македонија за 18%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3796" y="1491630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BOHEMIA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83" y="3361803"/>
            <a:ext cx="19054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Започна со сезонски летови Варшава – Охрид и очекуваат 3000 посетители за Охрид во првата сезона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83" y="3014632"/>
            <a:ext cx="11453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RAINBOW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60E41E-BA7F-430C-950B-853648FAE422}"/>
              </a:ext>
            </a:extLst>
          </p:cNvPr>
          <p:cNvSpPr txBox="1"/>
          <p:nvPr/>
        </p:nvSpPr>
        <p:spPr>
          <a:xfrm>
            <a:off x="1429255" y="409435"/>
            <a:ext cx="6285503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mk-MK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МЕДИУМСКА КАМПАЊА ВО </a:t>
            </a: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mk-MK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ДРЖАВИ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7327F9-F58E-4398-8971-0238D38F14C6}"/>
              </a:ext>
            </a:extLst>
          </p:cNvPr>
          <p:cNvSpPr txBox="1"/>
          <p:nvPr/>
        </p:nvSpPr>
        <p:spPr>
          <a:xfrm>
            <a:off x="2915522" y="1266368"/>
            <a:ext cx="3312958" cy="23314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mk-MK" sz="2100" dirty="0" smtClean="0">
                <a:solidFill>
                  <a:schemeClr val="accent5">
                    <a:lumMod val="50000"/>
                  </a:schemeClr>
                </a:solidFill>
              </a:rPr>
              <a:t>Принтани </a:t>
            </a:r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медиуми</a:t>
            </a:r>
          </a:p>
          <a:p>
            <a:pPr algn="ctr"/>
            <a:r>
              <a:rPr lang="mk-MK" sz="2100" dirty="0" smtClean="0">
                <a:solidFill>
                  <a:schemeClr val="accent5">
                    <a:lumMod val="50000"/>
                  </a:schemeClr>
                </a:solidFill>
              </a:rPr>
              <a:t>Електронски </a:t>
            </a:r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медиуми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Билборд </a:t>
            </a:r>
            <a:r>
              <a:rPr lang="mk-MK" sz="2100" dirty="0" smtClean="0">
                <a:solidFill>
                  <a:schemeClr val="accent5">
                    <a:lumMod val="50000"/>
                  </a:schemeClr>
                </a:solidFill>
              </a:rPr>
              <a:t>кампања</a:t>
            </a:r>
            <a:endParaRPr lang="mk-MK" sz="2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Радио реклами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Телевизиски прилози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Репортажи</a:t>
            </a:r>
          </a:p>
          <a:p>
            <a:pPr algn="ctr"/>
            <a:r>
              <a:rPr lang="mk-MK" sz="2100" dirty="0">
                <a:solidFill>
                  <a:schemeClr val="accent5">
                    <a:lumMod val="50000"/>
                  </a:schemeClr>
                </a:solidFill>
              </a:rPr>
              <a:t>Видеа и гостувања на ТВ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2164CB-2F19-4680-B7F9-7F2A144C3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78" y="2101089"/>
            <a:ext cx="12858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0C3417-B678-41B2-9483-7B8D77073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729" y="1426095"/>
            <a:ext cx="1428750" cy="1428750"/>
          </a:xfrm>
          <a:prstGeom prst="rect">
            <a:avLst/>
          </a:prstGeom>
        </p:spPr>
      </p:pic>
      <p:pic>
        <p:nvPicPr>
          <p:cNvPr id="12" name="Picture 4" descr="Image result for blic online Logo">
            <a:extLst>
              <a:ext uri="{FF2B5EF4-FFF2-40B4-BE49-F238E27FC236}">
                <a16:creationId xmlns="" xmlns:a16="http://schemas.microsoft.com/office/drawing/2014/main" id="{468C1790-61A3-4538-B641-AEF86AA5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485" y="1195849"/>
            <a:ext cx="1217420" cy="6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TV ORF III Logo">
            <a:extLst>
              <a:ext uri="{FF2B5EF4-FFF2-40B4-BE49-F238E27FC236}">
                <a16:creationId xmlns="" xmlns:a16="http://schemas.microsoft.com/office/drawing/2014/main" id="{A1A1DC9B-066F-4E1C-AA49-36970D2F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820" y="3863008"/>
            <a:ext cx="1696658" cy="6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Kurir Logo">
            <a:extLst>
              <a:ext uri="{FF2B5EF4-FFF2-40B4-BE49-F238E27FC236}">
                <a16:creationId xmlns="" xmlns:a16="http://schemas.microsoft.com/office/drawing/2014/main" id="{42E90FAB-1AF2-42A0-ADFC-57EFD3C9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151" y="3573227"/>
            <a:ext cx="1428751" cy="3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RTS Logo">
            <a:extLst>
              <a:ext uri="{FF2B5EF4-FFF2-40B4-BE49-F238E27FC236}">
                <a16:creationId xmlns="" xmlns:a16="http://schemas.microsoft.com/office/drawing/2014/main" id="{AA4CCF95-3B57-45FB-B090-AD0631D6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094" y="1016804"/>
            <a:ext cx="1569265" cy="11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Profi + Travel Logo png">
            <a:extLst>
              <a:ext uri="{FF2B5EF4-FFF2-40B4-BE49-F238E27FC236}">
                <a16:creationId xmlns="" xmlns:a16="http://schemas.microsoft.com/office/drawing/2014/main" id="{4085408E-59EE-4968-B738-2595DF4C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763" y="3693138"/>
            <a:ext cx="1589432" cy="10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Seznam Logo png">
            <a:extLst>
              <a:ext uri="{FF2B5EF4-FFF2-40B4-BE49-F238E27FC236}">
                <a16:creationId xmlns="" xmlns:a16="http://schemas.microsoft.com/office/drawing/2014/main" id="{E023B584-39BA-4CA3-9F5A-2A7C5C5C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57" y="2894899"/>
            <a:ext cx="1589432" cy="3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Libertatea png">
            <a:extLst>
              <a:ext uri="{FF2B5EF4-FFF2-40B4-BE49-F238E27FC236}">
                <a16:creationId xmlns="" xmlns:a16="http://schemas.microsoft.com/office/drawing/2014/main" id="{02C44BE1-5375-4F06-92A2-D8E2F402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145" y="2140470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â¢ KONTYNENTY Logo png">
            <a:extLst>
              <a:ext uri="{FF2B5EF4-FFF2-40B4-BE49-F238E27FC236}">
                <a16:creationId xmlns="" xmlns:a16="http://schemas.microsoft.com/office/drawing/2014/main" id="{BAB50EBD-ADAD-4C17-8088-ADBA6E18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69" y="4138503"/>
            <a:ext cx="2708213" cy="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Image result for Dagens Nyheter Logo png">
            <a:extLst>
              <a:ext uri="{FF2B5EF4-FFF2-40B4-BE49-F238E27FC236}">
                <a16:creationId xmlns="" xmlns:a16="http://schemas.microsoft.com/office/drawing/2014/main" id="{FEA19E7D-7242-4579-BC60-EE416541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3" y="3880461"/>
            <a:ext cx="2256401" cy="9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Image result for SLOVENSKE NOVICE Logo png">
            <a:extLst>
              <a:ext uri="{FF2B5EF4-FFF2-40B4-BE49-F238E27FC236}">
                <a16:creationId xmlns="" xmlns:a16="http://schemas.microsoft.com/office/drawing/2014/main" id="{117E1061-93EE-42FE-AFB6-CE5539D4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9" y="3318406"/>
            <a:ext cx="1308700" cy="5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Image result for Gloria magazine  Logo png">
            <a:extLst>
              <a:ext uri="{FF2B5EF4-FFF2-40B4-BE49-F238E27FC236}">
                <a16:creationId xmlns="" xmlns:a16="http://schemas.microsoft.com/office/drawing/2014/main" id="{E6DEFF6A-DA6B-46D2-A06B-7172FD04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6368"/>
            <a:ext cx="974338" cy="9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</TotalTime>
  <Words>339</Words>
  <Application>Microsoft Office PowerPoint</Application>
  <PresentationFormat>On-screen Show (16:9)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Ognen</cp:lastModifiedBy>
  <cp:revision>376</cp:revision>
  <dcterms:created xsi:type="dcterms:W3CDTF">2016-12-05T23:26:54Z</dcterms:created>
  <dcterms:modified xsi:type="dcterms:W3CDTF">2019-04-11T09:17:33Z</dcterms:modified>
</cp:coreProperties>
</file>