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76" r:id="rId5"/>
    <p:sldId id="297" r:id="rId6"/>
    <p:sldId id="265" r:id="rId7"/>
    <p:sldId id="270" r:id="rId8"/>
    <p:sldId id="293" r:id="rId9"/>
    <p:sldId id="298" r:id="rId10"/>
    <p:sldId id="278" r:id="rId11"/>
    <p:sldId id="272" r:id="rId12"/>
    <p:sldId id="282" r:id="rId13"/>
    <p:sldId id="271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>
        <p:scale>
          <a:sx n="120" d="100"/>
          <a:sy n="120" d="100"/>
        </p:scale>
        <p:origin x="-1410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Nesto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Турција</c:v>
                </c:pt>
                <c:pt idx="1">
                  <c:v>Србија</c:v>
                </c:pt>
                <c:pt idx="2">
                  <c:v>Бугарија</c:v>
                </c:pt>
                <c:pt idx="3">
                  <c:v>Грција</c:v>
                </c:pt>
                <c:pt idx="4">
                  <c:v>Холандија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129</c:v>
                </c:pt>
                <c:pt idx="1">
                  <c:v>53</c:v>
                </c:pt>
                <c:pt idx="2">
                  <c:v>46</c:v>
                </c:pt>
                <c:pt idx="3">
                  <c:v>45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C-4465-A5C1-C504EB056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Турција</c:v>
                </c:pt>
                <c:pt idx="1">
                  <c:v>Србија</c:v>
                </c:pt>
                <c:pt idx="2">
                  <c:v>Бугарија</c:v>
                </c:pt>
                <c:pt idx="3">
                  <c:v>Грција</c:v>
                </c:pt>
                <c:pt idx="4">
                  <c:v>Холандија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185</c:v>
                </c:pt>
                <c:pt idx="1">
                  <c:v>100</c:v>
                </c:pt>
                <c:pt idx="2">
                  <c:v>80</c:v>
                </c:pt>
                <c:pt idx="3">
                  <c:v>74</c:v>
                </c:pt>
                <c:pt idx="4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C-4465-A5C1-C504EB05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9643136"/>
        <c:axId val="9644672"/>
      </c:barChart>
      <c:catAx>
        <c:axId val="964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44672"/>
        <c:crosses val="autoZero"/>
        <c:auto val="1"/>
        <c:lblAlgn val="ctr"/>
        <c:lblOffset val="100"/>
        <c:noMultiLvlLbl val="0"/>
      </c:catAx>
      <c:valAx>
        <c:axId val="964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4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71257278603031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Nesto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Полска</c:v>
                </c:pt>
                <c:pt idx="1">
                  <c:v>Хрватска</c:v>
                </c:pt>
                <c:pt idx="2">
                  <c:v>Словачка</c:v>
                </c:pt>
                <c:pt idx="3">
                  <c:v>Шведска</c:v>
                </c:pt>
                <c:pt idx="4">
                  <c:v>Израел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16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C-4465-A5C1-C504EB056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Полска</c:v>
                </c:pt>
                <c:pt idx="1">
                  <c:v>Хрватска</c:v>
                </c:pt>
                <c:pt idx="2">
                  <c:v>Словачка</c:v>
                </c:pt>
                <c:pt idx="3">
                  <c:v>Шведска</c:v>
                </c:pt>
                <c:pt idx="4">
                  <c:v>Израел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</c:v>
                </c:pt>
                <c:pt idx="1">
                  <c:v>14</c:v>
                </c:pt>
                <c:pt idx="2">
                  <c:v>25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C-4465-A5C1-C504EB056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9757824"/>
        <c:axId val="9759360"/>
      </c:barChart>
      <c:catAx>
        <c:axId val="975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59360"/>
        <c:crosses val="autoZero"/>
        <c:auto val="1"/>
        <c:lblAlgn val="ctr"/>
        <c:lblOffset val="100"/>
        <c:noMultiLvlLbl val="0"/>
      </c:catAx>
      <c:valAx>
        <c:axId val="975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75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xmlns="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xmlns="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xmlns="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xmlns="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xmlns="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xmlns="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xmlns="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xmlns="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xmlns="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xmlns="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xmlns="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xmlns="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xmlns="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xmlns="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xmlns="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xmlns="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xmlns="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xmlns="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xmlns="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xmlns="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xmlns="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xmlns="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xmlns="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xmlns="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xmlns="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xmlns="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xmlns="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xmlns="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xmlns="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xmlns="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xmlns="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xmlns="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xmlns="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xmlns="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xmlns="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xmlns="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xmlns="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xmlns="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xmlns="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xmlns="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xmlns="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xmlns="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xmlns="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xmlns="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xmlns="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xmlns="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xmlns="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xmlns="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xmlns="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xmlns="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xmlns="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xmlns="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xmlns="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https://www.youtube.com/embed/g5t_zQZ98wQ" TargetMode="External"/><Relationship Id="rId1" Type="http://schemas.openxmlformats.org/officeDocument/2006/relationships/video" Target="https://www.youtube.com/embed/-TzSYI95-r8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72411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www.tourismmacedonia.gov.mk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17545"/>
          </a:xfrm>
        </p:spPr>
        <p:txBody>
          <a:bodyPr/>
          <a:lstStyle/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АГЕНЦИЈА ЗА ПРОМОЦИЈА И ПОДДРШКА</a:t>
            </a:r>
          </a:p>
          <a:p>
            <a:pPr lvl="0"/>
            <a:r>
              <a:rPr lang="mk-MK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НА ТУРИЗМОТ НА РЕПУБЛИКА МАКЕДОНИЈА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39502"/>
            <a:ext cx="731852" cy="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mk-MK" altLang="ko-KR" sz="2800" b="1" dirty="0" smtClean="0"/>
              <a:t>Охрид </a:t>
            </a:r>
            <a:r>
              <a:rPr lang="en-US" altLang="ko-KR" sz="2800" b="1" dirty="0" smtClean="0"/>
              <a:t>&amp; </a:t>
            </a:r>
            <a:r>
              <a:rPr lang="mk-MK" altLang="ko-KR" sz="2800" b="1" dirty="0"/>
              <a:t>Македонија </a:t>
            </a:r>
            <a:r>
              <a:rPr lang="mk-MK" altLang="ko-KR" sz="2800" b="1" dirty="0" smtClean="0"/>
              <a:t>неоткриено богатство</a:t>
            </a:r>
            <a:endParaRPr lang="mk-MK" altLang="ko-KR" sz="2800" b="1" dirty="0"/>
          </a:p>
        </p:txBody>
      </p:sp>
      <p:pic>
        <p:nvPicPr>
          <p:cNvPr id="5" name="-TzSYI95-r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7452" y="1340890"/>
            <a:ext cx="2985948" cy="1679596"/>
          </a:xfrm>
          <a:prstGeom prst="rect">
            <a:avLst/>
          </a:prstGeom>
        </p:spPr>
      </p:pic>
      <p:pic>
        <p:nvPicPr>
          <p:cNvPr id="6" name="g5t_zQZ98wQ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913824" y="1340890"/>
            <a:ext cx="2985948" cy="16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mk-MK" altLang="ko-KR" dirty="0" smtClean="0"/>
              <a:t>БЛАГОДАРАМ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mk-MK" altLang="ko-KR" dirty="0" smtClean="0"/>
              <a:t>Агенција за промоција и поддршка</a:t>
            </a:r>
          </a:p>
          <a:p>
            <a:pPr lvl="0"/>
            <a:r>
              <a:rPr lang="mk-MK" altLang="ko-KR" dirty="0" smtClean="0"/>
              <a:t>на туризмот на Република Македонија</a:t>
            </a:r>
            <a:endParaRPr lang="en-US" altLang="ko-KR" dirty="0"/>
          </a:p>
        </p:txBody>
      </p:sp>
      <p:grpSp>
        <p:nvGrpSpPr>
          <p:cNvPr id="5" name="그룹 315">
            <a:extLst>
              <a:ext uri="{FF2B5EF4-FFF2-40B4-BE49-F238E27FC236}">
                <a16:creationId xmlns:a16="http://schemas.microsoft.com/office/drawing/2014/main" xmlns="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2" y="4227934"/>
            <a:ext cx="724444" cy="7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123478"/>
            <a:ext cx="9144000" cy="576064"/>
          </a:xfrm>
        </p:spPr>
        <p:txBody>
          <a:bodyPr/>
          <a:lstStyle/>
          <a:p>
            <a:r>
              <a:rPr lang="mk-MK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АВИО</a:t>
            </a:r>
            <a:r>
              <a:rPr lang="mk-MK" altLang="ko-KR" b="1" dirty="0" smtClean="0">
                <a:solidFill>
                  <a:srgbClr val="FF0000"/>
                </a:solidFill>
              </a:rPr>
              <a:t> </a:t>
            </a:r>
            <a:r>
              <a:rPr lang="mk-MK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КОНЕКЦИИ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91630"/>
            <a:ext cx="3923928" cy="808852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entagon 5"/>
          <p:cNvSpPr/>
          <p:nvPr/>
        </p:nvSpPr>
        <p:spPr>
          <a:xfrm>
            <a:off x="-1" y="2579719"/>
            <a:ext cx="3091599" cy="808852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>
            <a:off x="0" y="3635106"/>
            <a:ext cx="3635896" cy="8088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1665223"/>
            <a:ext cx="2880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1.8M </a:t>
            </a:r>
            <a:r>
              <a:rPr lang="mk-MK" altLang="ko-KR" sz="2400" b="1" dirty="0" smtClean="0">
                <a:solidFill>
                  <a:schemeClr val="bg1"/>
                </a:solidFill>
                <a:cs typeface="Arial" pitchFamily="34" charset="0"/>
              </a:rPr>
              <a:t>Патници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8027191">
            <a:off x="3193957" y="2615706"/>
            <a:ext cx="718690" cy="73687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2753312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13 </a:t>
            </a:r>
            <a:r>
              <a:rPr lang="mk-MK" altLang="ko-KR" b="1" dirty="0" smtClean="0">
                <a:solidFill>
                  <a:schemeClr val="bg1"/>
                </a:solidFill>
                <a:cs typeface="Arial" pitchFamily="34" charset="0"/>
              </a:rPr>
              <a:t>Авио-компании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808698"/>
            <a:ext cx="25922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880k </a:t>
            </a:r>
            <a:r>
              <a:rPr lang="mk-MK" altLang="ko-KR" sz="2400" b="1" dirty="0" smtClean="0">
                <a:solidFill>
                  <a:schemeClr val="bg1"/>
                </a:solidFill>
                <a:cs typeface="Arial" pitchFamily="34" charset="0"/>
              </a:rPr>
              <a:t>Ноќевања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4961124" y="2567669"/>
            <a:ext cx="607029" cy="6070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Diamond 16"/>
          <p:cNvSpPr/>
          <p:nvPr/>
        </p:nvSpPr>
        <p:spPr>
          <a:xfrm>
            <a:off x="4961124" y="1460665"/>
            <a:ext cx="607029" cy="60702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Diamond 17"/>
          <p:cNvSpPr/>
          <p:nvPr/>
        </p:nvSpPr>
        <p:spPr>
          <a:xfrm>
            <a:off x="4971795" y="3980945"/>
            <a:ext cx="607029" cy="607029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580112" y="2222743"/>
            <a:ext cx="3312368" cy="1264786"/>
            <a:chOff x="803640" y="3146073"/>
            <a:chExt cx="2059657" cy="126478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395196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Авио компании кои летат редовно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Wizzair, Croatia Airlines, Adria Airways, Austrian Airways, Air Serbia, Turkish airlines, Qatar Airways, Edelweiss Air, Pegasus Airline, FlyDubai, Corendon, Sunexpress Airlines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146073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АВИО-КОМПАНИИ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70092" y="1286639"/>
            <a:ext cx="3322388" cy="808089"/>
            <a:chOff x="803640" y="3484878"/>
            <a:chExt cx="2059657" cy="808089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646636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1.8 m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пристигнати патници</a:t>
              </a:r>
              <a:r>
                <a:rPr lang="mk-MK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на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аеродрм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 </a:t>
              </a:r>
              <a:r>
                <a:rPr lang="mk-MK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Скопје и Охрид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 првите 9 месеци од 2018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484878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ПАТНИЦИ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0112" y="3734911"/>
            <a:ext cx="3240360" cy="904746"/>
            <a:chOff x="803640" y="3445876"/>
            <a:chExt cx="2368078" cy="90474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704291"/>
              <a:ext cx="236807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Според Државниот завод за статистика</a:t>
              </a:r>
              <a:endParaRPr lang="mk-MK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бројот на туристи во Август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211.746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 ноќевањата се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881.806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445876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НОЌЕВАЊА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4035437" y="1521988"/>
            <a:ext cx="295583" cy="77849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5193862" y="1569777"/>
            <a:ext cx="151703" cy="39954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Freeform 33"/>
          <p:cNvSpPr/>
          <p:nvPr/>
        </p:nvSpPr>
        <p:spPr>
          <a:xfrm rot="8027191">
            <a:off x="5127474" y="2714879"/>
            <a:ext cx="284476" cy="29167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3756479" y="3768459"/>
            <a:ext cx="574541" cy="57793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5134076" y="4100060"/>
            <a:ext cx="289494" cy="291206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3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9512" y="123478"/>
            <a:ext cx="896448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КАКО ДА </a:t>
            </a:r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ПРИСТИГНЕШ </a:t>
            </a:r>
            <a:r>
              <a:rPr lang="mk-MK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ВО МАКЕДОНИЈА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0" y="1239925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 rot="20195401">
            <a:off x="2949189" y="2014564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 rot="794812">
            <a:off x="3034968" y="3082630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59676" y="1831345"/>
            <a:ext cx="3600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Европскиот интернационален автопат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E-75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почнува од Финска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преку Полска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Чешка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</a:t>
            </a:r>
            <a:endParaRPr lang="mk-MK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Словачка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Унгарија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Србија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</a:t>
            </a:r>
            <a:r>
              <a:rPr lang="mk-MK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Македонија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</a:t>
            </a:r>
          </a:p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завршува во Грција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015242"/>
            <a:ext cx="136815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bg1"/>
                </a:solidFill>
                <a:cs typeface="Arial" pitchFamily="34" charset="0"/>
              </a:rPr>
              <a:t>АВТОМОБИЛ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mk-MK" altLang="ko-KR" sz="1200" b="1" dirty="0" smtClean="0">
                <a:solidFill>
                  <a:schemeClr val="bg1"/>
                </a:solidFill>
                <a:cs typeface="Arial" pitchFamily="34" charset="0"/>
              </a:rPr>
              <a:t>И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mk-MK" altLang="ko-KR" sz="1200" b="1" dirty="0" smtClean="0">
                <a:solidFill>
                  <a:schemeClr val="bg1"/>
                </a:solidFill>
                <a:cs typeface="Arial" pitchFamily="34" charset="0"/>
              </a:rPr>
              <a:t>АВТОБУС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2942823"/>
            <a:ext cx="3491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Меѓународен аеродром Скопје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 лоциран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21km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mk-MK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од влезот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главниот град Скопје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 </a:t>
            </a:r>
          </a:p>
          <a:p>
            <a:r>
              <a:rPr lang="mk-MK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аеродромот Св. Апостол Павле Охрид </a:t>
            </a:r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</a:t>
            </a:r>
          </a:p>
          <a:p>
            <a:r>
              <a:rPr lang="mk-M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лоциран </a:t>
            </a:r>
            <a:r>
              <a:rPr lang="mk-MK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 км од градот Охрид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219822"/>
            <a:ext cx="136815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bg1"/>
                </a:solidFill>
                <a:cs typeface="Arial" pitchFamily="34" charset="0"/>
              </a:rPr>
              <a:t>АВИОН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2483768" y="1923678"/>
            <a:ext cx="1579240" cy="1189807"/>
            <a:chOff x="1732026" y="4246360"/>
            <a:chExt cx="2625351" cy="1189807"/>
          </a:xfrm>
        </p:grpSpPr>
        <p:sp>
          <p:nvSpPr>
            <p:cNvPr id="57" name="TextBox 56"/>
            <p:cNvSpPr txBox="1"/>
            <p:nvPr/>
          </p:nvSpPr>
          <p:spPr>
            <a:xfrm>
              <a:off x="1792977" y="4420504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843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461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160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32026" y="4246360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2078" y="2235856"/>
            <a:ext cx="1565073" cy="1199990"/>
            <a:chOff x="1750725" y="4307149"/>
            <a:chExt cx="2601799" cy="1199990"/>
          </a:xfrm>
        </p:grpSpPr>
        <p:sp>
          <p:nvSpPr>
            <p:cNvPr id="47" name="TextBox 46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816.067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2.394.205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 rot="618629" flipV="1">
            <a:off x="5181609" y="1335715"/>
            <a:ext cx="228506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64"/>
          <p:cNvSpPr/>
          <p:nvPr/>
        </p:nvSpPr>
        <p:spPr>
          <a:xfrm rot="20498788" flipV="1">
            <a:off x="3246589" y="1454353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63"/>
          <p:cNvSpPr/>
          <p:nvPr/>
        </p:nvSpPr>
        <p:spPr>
          <a:xfrm rot="21080790" flipV="1">
            <a:off x="1227950" y="1934183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52103"/>
            <a:ext cx="1334939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7117531" y="1275606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1168563" y="1914678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3210513" y="1609141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065179" y="1021394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158" y="1525005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079" y="129660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5326" y="69954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758" y="935187"/>
            <a:ext cx="181769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2018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VIII </a:t>
            </a:r>
            <a:r>
              <a:rPr lang="mk-MK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месец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402" y="2726799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423219" y="1347614"/>
            <a:ext cx="1565073" cy="1199990"/>
            <a:chOff x="1750725" y="4307149"/>
            <a:chExt cx="2601799" cy="1199990"/>
          </a:xfrm>
        </p:grpSpPr>
        <p:sp>
          <p:nvSpPr>
            <p:cNvPr id="53" name="TextBox 52"/>
            <p:cNvSpPr txBox="1"/>
            <p:nvPr/>
          </p:nvSpPr>
          <p:spPr>
            <a:xfrm>
              <a:off x="1769425" y="4491476"/>
              <a:ext cx="25644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998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841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775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152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75662" y="2435314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47087" y="1851670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53026" y="1689438"/>
            <a:ext cx="1565073" cy="1022875"/>
            <a:chOff x="1750725" y="4307149"/>
            <a:chExt cx="2601799" cy="1022875"/>
          </a:xfrm>
        </p:grpSpPr>
        <p:sp>
          <p:nvSpPr>
            <p:cNvPr id="61" name="TextBox 60"/>
            <p:cNvSpPr txBox="1"/>
            <p:nvPr/>
          </p:nvSpPr>
          <p:spPr>
            <a:xfrm>
              <a:off x="1769425" y="4499027"/>
              <a:ext cx="25644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821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417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493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637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50725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ПОСЕТА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547531" y="2174937"/>
            <a:ext cx="15650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222394" flipV="1">
            <a:off x="5237591" y="3982703"/>
            <a:ext cx="1981746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 rot="20937223" flipV="1">
            <a:off x="3359229" y="3792277"/>
            <a:ext cx="1832178" cy="47561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 rot="21161992" flipV="1">
            <a:off x="1315847" y="4078189"/>
            <a:ext cx="2057458" cy="45720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-13977" y="4199610"/>
            <a:ext cx="1334939" cy="45719"/>
          </a:xfrm>
          <a:prstGeom prst="rect">
            <a:avLst/>
          </a:prstGeom>
          <a:solidFill>
            <a:srgbClr val="6499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Diamond 34"/>
          <p:cNvSpPr/>
          <p:nvPr/>
        </p:nvSpPr>
        <p:spPr>
          <a:xfrm>
            <a:off x="7103554" y="4133002"/>
            <a:ext cx="436064" cy="436064"/>
          </a:xfrm>
          <a:prstGeom prst="diamond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1154586" y="4062185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3111366" y="3800249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5037754" y="3483305"/>
            <a:ext cx="332753" cy="332753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8181" y="3672512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8939" y="3384630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1349" y="3084559"/>
            <a:ext cx="6655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0074" y="4777709"/>
            <a:ext cx="31213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 </a:t>
            </a:r>
            <a:r>
              <a:rPr lang="en-US" sz="700" dirty="0" smtClean="0"/>
              <a:t>&amp; </a:t>
            </a:r>
            <a:r>
              <a:rPr lang="mk-MK" sz="700" dirty="0" smtClean="0"/>
              <a:t>Народна банка на Р Македонија</a:t>
            </a:r>
            <a:endParaRPr lang="en-US" sz="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2160" y="4777709"/>
            <a:ext cx="30016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8913" y="4409354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264.700.000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95086" y="4156090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279.800.000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9504" y="3856003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327.000.000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48016" y="4507274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151.800.000</a:t>
            </a:r>
            <a:r>
              <a:rPr lang="mk-MK" sz="1200" dirty="0" smtClean="0"/>
              <a:t> </a:t>
            </a:r>
            <a:r>
              <a:rPr lang="en-US" sz="1200" dirty="0" smtClean="0"/>
              <a:t>$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42322" y="3804917"/>
            <a:ext cx="12300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1"/>
                </a:solidFill>
                <a:cs typeface="Arial" pitchFamily="34" charset="0"/>
              </a:rPr>
              <a:t>2018 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Q1&amp;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Q2</a:t>
            </a:r>
            <a:r>
              <a:rPr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mk-MK" altLang="ko-KR" b="1" dirty="0" smtClean="0"/>
              <a:t>ТУРИСТИЧКИ КАПАЦИТЕТИ</a:t>
            </a:r>
            <a:endParaRPr lang="ko-KR" altLang="en-US" b="1" dirty="0"/>
          </a:p>
        </p:txBody>
      </p:sp>
      <p:sp>
        <p:nvSpPr>
          <p:cNvPr id="5" name="Diamond 4"/>
          <p:cNvSpPr/>
          <p:nvPr/>
        </p:nvSpPr>
        <p:spPr>
          <a:xfrm>
            <a:off x="1099714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43929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4988146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6932362" y="149163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8510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2725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6942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158" y="2571750"/>
            <a:ext cx="8625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5112" y="3219785"/>
            <a:ext cx="1577198" cy="584776"/>
            <a:chOff x="1965356" y="4307149"/>
            <a:chExt cx="2621956" cy="584776"/>
          </a:xfrm>
        </p:grpSpPr>
        <p:sp>
          <p:nvSpPr>
            <p:cNvPr id="14" name="TextBox 13"/>
            <p:cNvSpPr txBox="1"/>
            <p:nvPr/>
          </p:nvSpPr>
          <p:spPr>
            <a:xfrm>
              <a:off x="196535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204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Хотел</a:t>
              </a:r>
              <a:r>
                <a:rPr lang="mk-MK" altLang="ko-KR" sz="1200" b="1" dirty="0" smtClean="0">
                  <a:solidFill>
                    <a:srgbClr val="FF0000"/>
                  </a:solidFill>
                  <a:cs typeface="Arial" pitchFamily="34" charset="0"/>
                </a:rPr>
                <a:t>и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01453" y="3219785"/>
            <a:ext cx="1565073" cy="615554"/>
            <a:chOff x="1985513" y="4307149"/>
            <a:chExt cx="2601799" cy="615554"/>
          </a:xfrm>
        </p:grpSpPr>
        <p:sp>
          <p:nvSpPr>
            <p:cNvPr id="17" name="TextBox 16"/>
            <p:cNvSpPr txBox="1"/>
            <p:nvPr/>
          </p:nvSpPr>
          <p:spPr>
            <a:xfrm>
              <a:off x="2004346" y="4584149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27.000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Соби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45669" y="3219785"/>
            <a:ext cx="1565073" cy="584776"/>
            <a:chOff x="1985513" y="4307149"/>
            <a:chExt cx="2601799" cy="584776"/>
          </a:xfrm>
        </p:grpSpPr>
        <p:sp>
          <p:nvSpPr>
            <p:cNvPr id="20" name="TextBox 19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46.000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Легла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89885" y="3219785"/>
            <a:ext cx="1799727" cy="1023104"/>
            <a:chOff x="1985513" y="4307149"/>
            <a:chExt cx="2601799" cy="1023104"/>
          </a:xfrm>
        </p:grpSpPr>
        <p:sp>
          <p:nvSpPr>
            <p:cNvPr id="23" name="TextBox 22"/>
            <p:cNvSpPr txBox="1"/>
            <p:nvPr/>
          </p:nvSpPr>
          <p:spPr>
            <a:xfrm>
              <a:off x="2004346" y="4437701"/>
              <a:ext cx="2564400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3.600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ресторани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Гостилници 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барови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Ресторани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3ADB5DF2-066E-422E-AEDB-1FC1CD4EA0C4}"/>
              </a:ext>
            </a:extLst>
          </p:cNvPr>
          <p:cNvSpPr/>
          <p:nvPr/>
        </p:nvSpPr>
        <p:spPr>
          <a:xfrm>
            <a:off x="1401135" y="1793440"/>
            <a:ext cx="477275" cy="4765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074" name="Picture 2" descr="C:\Users\Ognen\Desktop\Prezentacii 2018\Business prezentacija 2018\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19" y="1716457"/>
            <a:ext cx="535702" cy="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gnen\Desktop\Prezentacii 2018\Business prezentacija 2018\be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5" y="1817107"/>
            <a:ext cx="516140" cy="3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Ognen\Desktop\Prezentacii 2018\Business prezentacija 2018\clipart-restaurant-clipart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90" y="1773683"/>
            <a:ext cx="535862" cy="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02013" y="4777709"/>
            <a:ext cx="9492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Eurostat.eu</a:t>
            </a:r>
            <a:endParaRPr lang="en-US" sz="7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093568" y="4777709"/>
            <a:ext cx="7920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r>
              <a:rPr lang="mk-MK" altLang="ko-KR" sz="2800" b="1" dirty="0" smtClean="0"/>
              <a:t>ТУРИСТИЧКИ ПАЗАРИ СО НАЈГОЛЕМ БРОЈ ПОСЕТИ ВО МАКЕДОНИЈА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43558"/>
            <a:ext cx="9144000" cy="288032"/>
          </a:xfrm>
        </p:spPr>
        <p:txBody>
          <a:bodyPr/>
          <a:lstStyle/>
          <a:p>
            <a:pPr lvl="0"/>
            <a:r>
              <a:rPr lang="en-US" altLang="ko-KR" dirty="0" smtClean="0"/>
              <a:t>2017 </a:t>
            </a:r>
            <a:r>
              <a:rPr lang="mk-MK" altLang="ko-KR" dirty="0" smtClean="0"/>
              <a:t>- показатели</a:t>
            </a:r>
            <a:endParaRPr lang="en-US" altLang="ko-K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04657025"/>
              </p:ext>
            </p:extLst>
          </p:nvPr>
        </p:nvGraphicFramePr>
        <p:xfrm>
          <a:off x="4788024" y="1203598"/>
          <a:ext cx="4032448" cy="346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4333" y="12756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333" y="1851670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333" y="251998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333" y="3151672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42949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Турција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129.708;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185.628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00555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Србија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53.121;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100.692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673871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Бугарија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45.958;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79.370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3305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Грција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44.931;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74.272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374652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412" y="3900413"/>
            <a:ext cx="390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Холан</a:t>
            </a:r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</a:t>
            </a:r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ија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посети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26.889;  </a:t>
            </a:r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ноќевања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141.675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4777709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</a:t>
            </a:r>
            <a:endParaRPr lang="en-US" sz="7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380312" y="4803998"/>
            <a:ext cx="1515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864096"/>
          </a:xfrm>
        </p:spPr>
        <p:txBody>
          <a:bodyPr/>
          <a:lstStyle/>
          <a:p>
            <a:r>
              <a:rPr lang="mk-MK" altLang="ko-KR" b="1" dirty="0" smtClean="0"/>
              <a:t>ТОП</a:t>
            </a:r>
            <a:r>
              <a:rPr lang="en-US" altLang="ko-KR" b="1" dirty="0" smtClean="0"/>
              <a:t> 5 </a:t>
            </a:r>
            <a:r>
              <a:rPr lang="mk-MK" altLang="ko-KR" b="1" dirty="0" smtClean="0"/>
              <a:t>ТУРИСТИЧКИ ПАЗАРИ 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55526"/>
            <a:ext cx="9144000" cy="288032"/>
          </a:xfrm>
        </p:spPr>
        <p:txBody>
          <a:bodyPr/>
          <a:lstStyle/>
          <a:p>
            <a:pPr lvl="0"/>
            <a:r>
              <a:rPr lang="mk-MK" altLang="ko-KR" dirty="0"/>
              <a:t>показатели </a:t>
            </a:r>
            <a:r>
              <a:rPr lang="mk-MK" altLang="ko-KR" dirty="0" smtClean="0"/>
              <a:t>- </a:t>
            </a:r>
            <a:r>
              <a:rPr lang="en-US" altLang="ko-KR" dirty="0" smtClean="0"/>
              <a:t>2017/18 (I </a:t>
            </a:r>
            <a:r>
              <a:rPr lang="en-US" altLang="ko-KR" dirty="0"/>
              <a:t>– VIII </a:t>
            </a:r>
            <a:r>
              <a:rPr lang="mk-MK" altLang="ko-KR" dirty="0" smtClean="0"/>
              <a:t>месец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0447821"/>
              </p:ext>
            </p:extLst>
          </p:nvPr>
        </p:nvGraphicFramePr>
        <p:xfrm>
          <a:off x="4211960" y="1203598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691" y="12756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91" y="1851670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691" y="251998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91" y="3151672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2949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Полска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36%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005557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Хрватска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31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67387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Словачка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36%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0556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Шведска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31%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74652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436" y="3900413"/>
            <a:ext cx="390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Израел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24%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4777709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700" dirty="0" smtClean="0"/>
              <a:t>Извор</a:t>
            </a:r>
            <a:r>
              <a:rPr lang="en-US" sz="700" dirty="0" smtClean="0"/>
              <a:t>: </a:t>
            </a:r>
            <a:r>
              <a:rPr lang="mk-MK" sz="700" dirty="0" smtClean="0"/>
              <a:t>Државен завод за статистика</a:t>
            </a:r>
            <a:endParaRPr lang="en-US" sz="7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380312" y="4803998"/>
            <a:ext cx="15159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760513">
            <a:off x="2961214" y="1388666"/>
            <a:ext cx="3150999" cy="3121012"/>
            <a:chOff x="2335682" y="1412307"/>
            <a:chExt cx="3293408" cy="3262066"/>
          </a:xfrm>
        </p:grpSpPr>
        <p:sp>
          <p:nvSpPr>
            <p:cNvPr id="10" name="Rectangle 9"/>
            <p:cNvSpPr/>
            <p:nvPr/>
          </p:nvSpPr>
          <p:spPr>
            <a:xfrm>
              <a:off x="2718206" y="1795770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3134" y="180121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445" y="320963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28586" y="3157352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35682" y="1412307"/>
              <a:ext cx="3293408" cy="3262066"/>
              <a:chOff x="2228466" y="1244261"/>
              <a:chExt cx="3293408" cy="326206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755281" y="1244261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5400000">
                <a:off x="5298633" y="2750641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3755281" y="4299622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2211930" y="2774269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/>
              <a:t>УСПЕШНИ ПРИКАЗНИ</a:t>
            </a:r>
            <a:endParaRPr lang="en-US" altLang="ko-KR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25184" y="3657786"/>
            <a:ext cx="2651272" cy="858180"/>
            <a:chOff x="2113657" y="4283314"/>
            <a:chExt cx="3647460" cy="85818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организираше кружни тури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Тел Авив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–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Охрид</a:t>
              </a:r>
              <a:r>
                <a:rPr lang="mk-MK" altLang="ko-KR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три пати неделно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ARKIA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32040" y="888066"/>
            <a:ext cx="3581929" cy="658329"/>
            <a:chOff x="2113657" y="4390832"/>
            <a:chExt cx="3647460" cy="658329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87496"/>
              <a:ext cx="364745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Corendon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опслужуваат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30.000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холандски</a:t>
              </a:r>
            </a:p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 во сезона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390832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TUI &amp; CORENDON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5536" y="1235256"/>
            <a:ext cx="2651272" cy="881178"/>
            <a:chOff x="467544" y="1488957"/>
            <a:chExt cx="1931192" cy="881178"/>
          </a:xfrm>
        </p:grpSpPr>
        <p:sp>
          <p:nvSpPr>
            <p:cNvPr id="25" name="TextBox 24"/>
            <p:cNvSpPr txBox="1"/>
            <p:nvPr/>
          </p:nvSpPr>
          <p:spPr>
            <a:xfrm>
              <a:off x="467544" y="1723804"/>
              <a:ext cx="193119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чартер летови Охрид-Катовица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Полските туристи се зголемија за</a:t>
              </a:r>
            </a:p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 во последната година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545" y="1488957"/>
              <a:ext cx="1931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REGOBIS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55871" y="4017755"/>
            <a:ext cx="2651272" cy="785073"/>
            <a:chOff x="1280984" y="2410589"/>
            <a:chExt cx="1931191" cy="785073"/>
          </a:xfrm>
        </p:grpSpPr>
        <p:sp>
          <p:nvSpPr>
            <p:cNvPr id="28" name="TextBox 27"/>
            <p:cNvSpPr txBox="1"/>
            <p:nvPr/>
          </p:nvSpPr>
          <p:spPr>
            <a:xfrm>
              <a:off x="1280984" y="2733997"/>
              <a:ext cx="19311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mk-MK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Тур-оператор кој спроведува  сезонски летови Талин - Охрид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5961" y="2410589"/>
              <a:ext cx="16063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NORDICA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Ognen\Desktop\Prezentacii 2018\Business prezentacija 2018\TUI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4" y="1556027"/>
            <a:ext cx="736906" cy="3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6" y="2678262"/>
            <a:ext cx="1072639" cy="554755"/>
          </a:xfrm>
          <a:prstGeom prst="rect">
            <a:avLst/>
          </a:prstGeom>
        </p:spPr>
      </p:pic>
      <p:pic>
        <p:nvPicPr>
          <p:cNvPr id="2051" name="Picture 3" descr="C:\Users\Ognen\Desktop\Prezentacii 2018\Business prezentacija 2018\regobi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7" y="2840825"/>
            <a:ext cx="1082425" cy="2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gnen\Desktop\Prezentacii 2018\Business prezentacija 2018\Corendon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3" y="1920327"/>
            <a:ext cx="1150679" cy="2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2760513">
            <a:off x="1503035" y="242983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760513">
            <a:off x="6514082" y="2456090"/>
            <a:ext cx="1033300" cy="1033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gnen\Desktop\Prezentacii 2018\Business prezentacija 2018\Rainb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94" y="2772507"/>
            <a:ext cx="1072182" cy="3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gnen\Desktop\Prezentacii 2018\Business prezentacija 2018\bohemi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49" y="2883017"/>
            <a:ext cx="1114965" cy="2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gnen\Desktop\Prezentacii 2018\Business prezentacija 2018\nordi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60" y="3447587"/>
            <a:ext cx="1031815" cy="7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252465" y="1722463"/>
            <a:ext cx="19592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Тур-оператор кој го зголеми бројот на бугарските туристи во Македонија за 18%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3796" y="1491630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BOHEMIA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83" y="3361803"/>
            <a:ext cx="19054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Започна со сезонски летови Варшава – Охрид и очекуваат 3000 посетители за Охрид во првата сезона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83" y="3014632"/>
            <a:ext cx="11453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RAINBOW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k-MK" altLang="ko-KR" b="1" dirty="0" smtClean="0"/>
              <a:t>МОЖНОСТИ ВО ТУРИЗМОТ</a:t>
            </a:r>
            <a:endParaRPr lang="ko-KR" altLang="en-US" b="1" dirty="0"/>
          </a:p>
        </p:txBody>
      </p:sp>
      <p:sp>
        <p:nvSpPr>
          <p:cNvPr id="5" name="Diamond 4"/>
          <p:cNvSpPr/>
          <p:nvPr/>
        </p:nvSpPr>
        <p:spPr>
          <a:xfrm>
            <a:off x="3807419" y="1402580"/>
            <a:ext cx="1529162" cy="1529162"/>
          </a:xfrm>
          <a:prstGeom prst="diamond">
            <a:avLst/>
          </a:prstGeom>
          <a:solidFill>
            <a:schemeClr val="accent1"/>
          </a:solidFill>
          <a:ln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1619672" y="3435846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6588224" y="3435846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1999" y="2787774"/>
            <a:ext cx="12699" cy="72008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43603" y="3652608"/>
            <a:ext cx="2676060" cy="1283561"/>
            <a:chOff x="803640" y="3362835"/>
            <a:chExt cx="2064386" cy="1283561"/>
          </a:xfrm>
        </p:grpSpPr>
        <p:sp>
          <p:nvSpPr>
            <p:cNvPr id="15" name="TextBox 14"/>
            <p:cNvSpPr txBox="1"/>
            <p:nvPr/>
          </p:nvSpPr>
          <p:spPr>
            <a:xfrm>
              <a:off x="808369" y="3593800"/>
              <a:ext cx="2059657" cy="10525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Нема ДДВ на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pPr marL="171450" indent="-171450" algn="ctr">
                <a:buFontTx/>
                <a:buChar char="-"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Градежни материјали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 algn="ctr">
                <a:buFontTx/>
                <a:buChar char="-"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Градежни услуги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mk-MK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lvl="0"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Персонален данок на доход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0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  </a:t>
              </a:r>
            </a:p>
            <a:p>
              <a:pPr lvl="0" algn="ctr" fontAlgn="base" latinLnBrk="0">
                <a:spcBef>
                  <a:spcPct val="20000"/>
                </a:spcBef>
                <a:spcAft>
                  <a:spcPct val="0"/>
                </a:spcAft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 првите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години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МОЖНОСТИ ВО ТУРИЗМОТ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4766" y="1280374"/>
            <a:ext cx="2883138" cy="1077897"/>
            <a:chOff x="803640" y="3240629"/>
            <a:chExt cx="2059657" cy="1077897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487529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ДДВ е намалено од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18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5%</a:t>
              </a:r>
            </a:p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Бројни бенефиции за странски инвеститори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Слободни туристички економски зони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240629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ТУРИСТИЧКИ РАЗВОЈНИ ЗОНИ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93319" y="1358650"/>
            <a:ext cx="2669930" cy="1140457"/>
            <a:chOff x="803640" y="3467991"/>
            <a:chExt cx="2059657" cy="649925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44346"/>
              <a:ext cx="2059657" cy="473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минимум 3 ноќевања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Група од минимум 10 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Субвенции од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 </a:t>
              </a:r>
              <a:r>
                <a:rPr lang="mk-MK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 до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65 Euro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467991"/>
              <a:ext cx="2059657" cy="157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СУБВЕНЦИИ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159732" y="2399272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28284" y="2399272"/>
            <a:ext cx="0" cy="103657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Ognen\Desktop\Prezentacii 2018\Business prezentacija 2018\P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4" y="3696632"/>
            <a:ext cx="525476" cy="5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nut 24">
            <a:extLst>
              <a:ext uri="{FF2B5EF4-FFF2-40B4-BE49-F238E27FC236}">
                <a16:creationId xmlns:a16="http://schemas.microsoft.com/office/drawing/2014/main" xmlns="" id="{F2CD82E3-D519-4D04-AB53-3B252A5BBABE}"/>
              </a:ext>
            </a:extLst>
          </p:cNvPr>
          <p:cNvSpPr/>
          <p:nvPr/>
        </p:nvSpPr>
        <p:spPr>
          <a:xfrm>
            <a:off x="4211958" y="1778859"/>
            <a:ext cx="720082" cy="7259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2FDAB7C9-27B3-4326-8308-F51D5839ABC1}"/>
              </a:ext>
            </a:extLst>
          </p:cNvPr>
          <p:cNvSpPr/>
          <p:nvPr/>
        </p:nvSpPr>
        <p:spPr>
          <a:xfrm>
            <a:off x="6837326" y="3829500"/>
            <a:ext cx="581915" cy="292811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9167</TotalTime>
  <Words>510</Words>
  <Application>Microsoft Office PowerPoint</Application>
  <PresentationFormat>On-screen Show (16:9)</PresentationFormat>
  <Paragraphs>137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Ognen</cp:lastModifiedBy>
  <cp:revision>298</cp:revision>
  <dcterms:created xsi:type="dcterms:W3CDTF">2016-12-05T23:26:54Z</dcterms:created>
  <dcterms:modified xsi:type="dcterms:W3CDTF">2018-11-05T09:13:09Z</dcterms:modified>
</cp:coreProperties>
</file>