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85" r:id="rId7"/>
    <p:sldId id="286" r:id="rId8"/>
    <p:sldId id="275" r:id="rId9"/>
    <p:sldId id="276" r:id="rId10"/>
    <p:sldId id="277" r:id="rId11"/>
    <p:sldId id="278" r:id="rId12"/>
    <p:sldId id="279" r:id="rId13"/>
    <p:sldId id="280" r:id="rId14"/>
    <p:sldId id="281" r:id="rId15"/>
    <p:sldId id="282" r:id="rId16"/>
    <p:sldId id="283" r:id="rId17"/>
    <p:sldId id="284" r:id="rId18"/>
    <p:sldId id="273" r:id="rId19"/>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6633"/>
    <a:srgbClr val="663300"/>
    <a:srgbClr val="FFFFE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6" d="100"/>
          <a:sy n="116" d="100"/>
        </p:scale>
        <p:origin x="3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40EBA-BB2B-432D-9378-66BBBD619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k-MK"/>
          </a:p>
        </p:txBody>
      </p:sp>
      <p:sp>
        <p:nvSpPr>
          <p:cNvPr id="3" name="Subtitle 2">
            <a:extLst>
              <a:ext uri="{FF2B5EF4-FFF2-40B4-BE49-F238E27FC236}">
                <a16:creationId xmlns:a16="http://schemas.microsoft.com/office/drawing/2014/main" xmlns="" id="{7097082F-F8B1-4BA1-B1DB-D0A39FCA3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k-MK"/>
          </a:p>
        </p:txBody>
      </p:sp>
      <p:sp>
        <p:nvSpPr>
          <p:cNvPr id="4" name="Date Placeholder 3">
            <a:extLst>
              <a:ext uri="{FF2B5EF4-FFF2-40B4-BE49-F238E27FC236}">
                <a16:creationId xmlns:a16="http://schemas.microsoft.com/office/drawing/2014/main" xmlns="" id="{84DB9F31-F5C1-47CC-AB8F-35190F20E926}"/>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5" name="Footer Placeholder 4">
            <a:extLst>
              <a:ext uri="{FF2B5EF4-FFF2-40B4-BE49-F238E27FC236}">
                <a16:creationId xmlns:a16="http://schemas.microsoft.com/office/drawing/2014/main" xmlns="" id="{A011523D-9640-45F5-9272-F23AEBEB61D8}"/>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600E7F40-4D2C-4A3A-89F5-2BE6AD622093}"/>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52274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AC0A-5731-4B00-A95B-631E85383A62}"/>
              </a:ext>
            </a:extLst>
          </p:cNvPr>
          <p:cNvSpPr>
            <a:spLocks noGrp="1"/>
          </p:cNvSpPr>
          <p:nvPr>
            <p:ph type="title"/>
          </p:nvPr>
        </p:nvSpPr>
        <p:spPr/>
        <p:txBody>
          <a:bodyPr/>
          <a:lstStyle/>
          <a:p>
            <a:r>
              <a:rPr lang="en-US"/>
              <a:t>Click to edit Master title style</a:t>
            </a:r>
            <a:endParaRPr lang="mk-MK"/>
          </a:p>
        </p:txBody>
      </p:sp>
      <p:sp>
        <p:nvSpPr>
          <p:cNvPr id="3" name="Vertical Text Placeholder 2">
            <a:extLst>
              <a:ext uri="{FF2B5EF4-FFF2-40B4-BE49-F238E27FC236}">
                <a16:creationId xmlns:a16="http://schemas.microsoft.com/office/drawing/2014/main" xmlns="" id="{B6483B48-F554-462E-8F22-C932BC6CE8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E6CCCD3D-7419-4A49-BD21-EB1EC93770DC}"/>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5" name="Footer Placeholder 4">
            <a:extLst>
              <a:ext uri="{FF2B5EF4-FFF2-40B4-BE49-F238E27FC236}">
                <a16:creationId xmlns:a16="http://schemas.microsoft.com/office/drawing/2014/main" xmlns="" id="{07D54D57-CDC7-45AA-9D29-425633755A93}"/>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9F28298E-B05A-4483-B69E-580B64D82856}"/>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86844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5CB1C9A-6F23-4816-962F-31CC3666ED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k-MK"/>
          </a:p>
        </p:txBody>
      </p:sp>
      <p:sp>
        <p:nvSpPr>
          <p:cNvPr id="3" name="Vertical Text Placeholder 2">
            <a:extLst>
              <a:ext uri="{FF2B5EF4-FFF2-40B4-BE49-F238E27FC236}">
                <a16:creationId xmlns:a16="http://schemas.microsoft.com/office/drawing/2014/main" xmlns="" id="{9720996F-F4A2-4E1E-AD0C-4081B7D70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564FB6B0-BF10-457C-AC21-B2ECD79710E6}"/>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5" name="Footer Placeholder 4">
            <a:extLst>
              <a:ext uri="{FF2B5EF4-FFF2-40B4-BE49-F238E27FC236}">
                <a16:creationId xmlns:a16="http://schemas.microsoft.com/office/drawing/2014/main" xmlns="" id="{4EDC9A27-003A-4A02-AB57-497D8371D7BF}"/>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FA64B69B-DBEB-4673-A14C-21B2C154D34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65883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C6377-E1F0-41E4-82CE-AE40CC70A732}"/>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a16="http://schemas.microsoft.com/office/drawing/2014/main" xmlns="" id="{7AABBB8B-D24E-4267-890E-2F9B902BFA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AD4FBF58-AD5A-4DF7-8AA6-3EF0BEBA80A0}"/>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5" name="Footer Placeholder 4">
            <a:extLst>
              <a:ext uri="{FF2B5EF4-FFF2-40B4-BE49-F238E27FC236}">
                <a16:creationId xmlns:a16="http://schemas.microsoft.com/office/drawing/2014/main" xmlns="" id="{EF643F48-5B9E-4F0E-93FB-5FB3C0D54FE7}"/>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62662021-4257-4BD0-A3AE-27481F11A21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4819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1766E-D961-4EEA-AD54-6C9CA1E56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k-MK"/>
          </a:p>
        </p:txBody>
      </p:sp>
      <p:sp>
        <p:nvSpPr>
          <p:cNvPr id="3" name="Text Placeholder 2">
            <a:extLst>
              <a:ext uri="{FF2B5EF4-FFF2-40B4-BE49-F238E27FC236}">
                <a16:creationId xmlns:a16="http://schemas.microsoft.com/office/drawing/2014/main" xmlns="" id="{AEA4A9EC-54D7-4AC6-8DD1-C1C6F085A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CEF83DF-7E0A-4AE3-84BC-2FFC2F53E2F2}"/>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5" name="Footer Placeholder 4">
            <a:extLst>
              <a:ext uri="{FF2B5EF4-FFF2-40B4-BE49-F238E27FC236}">
                <a16:creationId xmlns:a16="http://schemas.microsoft.com/office/drawing/2014/main" xmlns="" id="{20A93D4D-9C50-4E22-88E8-74B0158EEC62}"/>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99BFCB25-DEF3-4840-81CD-8194ACFAC5B3}"/>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0901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4E05-D524-4232-81A6-29AD0886B70A}"/>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a16="http://schemas.microsoft.com/office/drawing/2014/main" xmlns="" id="{FA8B7ABC-7847-459D-AEA8-C24179DDCC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a:extLst>
              <a:ext uri="{FF2B5EF4-FFF2-40B4-BE49-F238E27FC236}">
                <a16:creationId xmlns:a16="http://schemas.microsoft.com/office/drawing/2014/main" xmlns="" id="{3BAF100C-A670-4BAA-AA24-E1846B38E8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Date Placeholder 4">
            <a:extLst>
              <a:ext uri="{FF2B5EF4-FFF2-40B4-BE49-F238E27FC236}">
                <a16:creationId xmlns:a16="http://schemas.microsoft.com/office/drawing/2014/main" xmlns="" id="{581C4955-7864-4615-B866-5BAEAAC9EB1E}"/>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6" name="Footer Placeholder 5">
            <a:extLst>
              <a:ext uri="{FF2B5EF4-FFF2-40B4-BE49-F238E27FC236}">
                <a16:creationId xmlns:a16="http://schemas.microsoft.com/office/drawing/2014/main" xmlns="" id="{5BD65193-6E6F-4446-A0CD-00060EF8A359}"/>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xmlns="" id="{EA78CFDF-0CF4-427E-BC39-C5EE4BB3FB5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04704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FAB96-B648-403B-A1B3-524EE57DE6E6}"/>
              </a:ext>
            </a:extLst>
          </p:cNvPr>
          <p:cNvSpPr>
            <a:spLocks noGrp="1"/>
          </p:cNvSpPr>
          <p:nvPr>
            <p:ph type="title"/>
          </p:nvPr>
        </p:nvSpPr>
        <p:spPr>
          <a:xfrm>
            <a:off x="839788" y="365125"/>
            <a:ext cx="10515600" cy="1325563"/>
          </a:xfrm>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xmlns="" id="{B1EACAF1-08A6-4F80-A2E3-8F12CF19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BEE5AF-423C-4AC5-9700-08E6B30618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a:extLst>
              <a:ext uri="{FF2B5EF4-FFF2-40B4-BE49-F238E27FC236}">
                <a16:creationId xmlns:a16="http://schemas.microsoft.com/office/drawing/2014/main" xmlns="" id="{20AD575E-47B1-49CB-8EFD-F1C5C565C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AA624E7-7BEA-447F-AA2F-D128FA7E47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7" name="Date Placeholder 6">
            <a:extLst>
              <a:ext uri="{FF2B5EF4-FFF2-40B4-BE49-F238E27FC236}">
                <a16:creationId xmlns:a16="http://schemas.microsoft.com/office/drawing/2014/main" xmlns="" id="{E092ADDA-B50C-41F5-9C3F-81F1E79B7B05}"/>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8" name="Footer Placeholder 7">
            <a:extLst>
              <a:ext uri="{FF2B5EF4-FFF2-40B4-BE49-F238E27FC236}">
                <a16:creationId xmlns:a16="http://schemas.microsoft.com/office/drawing/2014/main" xmlns="" id="{642555A2-1ACD-4DCC-87EC-102AAD3B6AC9}"/>
              </a:ext>
            </a:extLst>
          </p:cNvPr>
          <p:cNvSpPr>
            <a:spLocks noGrp="1"/>
          </p:cNvSpPr>
          <p:nvPr>
            <p:ph type="ftr" sz="quarter" idx="11"/>
          </p:nvPr>
        </p:nvSpPr>
        <p:spPr/>
        <p:txBody>
          <a:bodyPr/>
          <a:lstStyle/>
          <a:p>
            <a:endParaRPr lang="mk-MK"/>
          </a:p>
        </p:txBody>
      </p:sp>
      <p:sp>
        <p:nvSpPr>
          <p:cNvPr id="9" name="Slide Number Placeholder 8">
            <a:extLst>
              <a:ext uri="{FF2B5EF4-FFF2-40B4-BE49-F238E27FC236}">
                <a16:creationId xmlns:a16="http://schemas.microsoft.com/office/drawing/2014/main" xmlns="" id="{005012DD-706B-4C5D-B4C4-777E334C0214}"/>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80031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0A35E-71C5-419E-9197-A8905CFE1927}"/>
              </a:ext>
            </a:extLst>
          </p:cNvPr>
          <p:cNvSpPr>
            <a:spLocks noGrp="1"/>
          </p:cNvSpPr>
          <p:nvPr>
            <p:ph type="title"/>
          </p:nvPr>
        </p:nvSpPr>
        <p:spPr/>
        <p:txBody>
          <a:bodyPr/>
          <a:lstStyle/>
          <a:p>
            <a:r>
              <a:rPr lang="en-US"/>
              <a:t>Click to edit Master title style</a:t>
            </a:r>
            <a:endParaRPr lang="mk-MK"/>
          </a:p>
        </p:txBody>
      </p:sp>
      <p:sp>
        <p:nvSpPr>
          <p:cNvPr id="3" name="Date Placeholder 2">
            <a:extLst>
              <a:ext uri="{FF2B5EF4-FFF2-40B4-BE49-F238E27FC236}">
                <a16:creationId xmlns:a16="http://schemas.microsoft.com/office/drawing/2014/main" xmlns="" id="{C0F6881A-2A8A-444B-88F5-A22F579F8FF5}"/>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4" name="Footer Placeholder 3">
            <a:extLst>
              <a:ext uri="{FF2B5EF4-FFF2-40B4-BE49-F238E27FC236}">
                <a16:creationId xmlns:a16="http://schemas.microsoft.com/office/drawing/2014/main" xmlns="" id="{A8C46CA2-324E-413F-A146-0A1C8048E3AB}"/>
              </a:ext>
            </a:extLst>
          </p:cNvPr>
          <p:cNvSpPr>
            <a:spLocks noGrp="1"/>
          </p:cNvSpPr>
          <p:nvPr>
            <p:ph type="ftr" sz="quarter" idx="11"/>
          </p:nvPr>
        </p:nvSpPr>
        <p:spPr/>
        <p:txBody>
          <a:bodyPr/>
          <a:lstStyle/>
          <a:p>
            <a:endParaRPr lang="mk-MK"/>
          </a:p>
        </p:txBody>
      </p:sp>
      <p:sp>
        <p:nvSpPr>
          <p:cNvPr id="5" name="Slide Number Placeholder 4">
            <a:extLst>
              <a:ext uri="{FF2B5EF4-FFF2-40B4-BE49-F238E27FC236}">
                <a16:creationId xmlns:a16="http://schemas.microsoft.com/office/drawing/2014/main" xmlns="" id="{8D2B4044-C6BB-4ADB-9BDC-3B58F6E7C96B}"/>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92967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DB8B86-67DF-4C60-9E16-631EBED4B334}"/>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3" name="Footer Placeholder 2">
            <a:extLst>
              <a:ext uri="{FF2B5EF4-FFF2-40B4-BE49-F238E27FC236}">
                <a16:creationId xmlns:a16="http://schemas.microsoft.com/office/drawing/2014/main" xmlns="" id="{842CA0C1-0814-4460-9EF6-8F3ACB9C42BC}"/>
              </a:ext>
            </a:extLst>
          </p:cNvPr>
          <p:cNvSpPr>
            <a:spLocks noGrp="1"/>
          </p:cNvSpPr>
          <p:nvPr>
            <p:ph type="ftr" sz="quarter" idx="11"/>
          </p:nvPr>
        </p:nvSpPr>
        <p:spPr/>
        <p:txBody>
          <a:bodyPr/>
          <a:lstStyle/>
          <a:p>
            <a:endParaRPr lang="mk-MK"/>
          </a:p>
        </p:txBody>
      </p:sp>
      <p:sp>
        <p:nvSpPr>
          <p:cNvPr id="4" name="Slide Number Placeholder 3">
            <a:extLst>
              <a:ext uri="{FF2B5EF4-FFF2-40B4-BE49-F238E27FC236}">
                <a16:creationId xmlns:a16="http://schemas.microsoft.com/office/drawing/2014/main" xmlns="" id="{9B21B9FB-7D5A-4942-82D7-439AA4A5CE20}"/>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34414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595C1-28FF-4CA9-A899-7D402C240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Content Placeholder 2">
            <a:extLst>
              <a:ext uri="{FF2B5EF4-FFF2-40B4-BE49-F238E27FC236}">
                <a16:creationId xmlns:a16="http://schemas.microsoft.com/office/drawing/2014/main" xmlns="" id="{0B21A688-4954-4021-A39A-742987C2B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a:extLst>
              <a:ext uri="{FF2B5EF4-FFF2-40B4-BE49-F238E27FC236}">
                <a16:creationId xmlns:a16="http://schemas.microsoft.com/office/drawing/2014/main" xmlns="" id="{CD36FE09-6337-4B27-AD8D-518AEF340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C4AB01A-235A-4FBD-AA59-924B8E536BA2}"/>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6" name="Footer Placeholder 5">
            <a:extLst>
              <a:ext uri="{FF2B5EF4-FFF2-40B4-BE49-F238E27FC236}">
                <a16:creationId xmlns:a16="http://schemas.microsoft.com/office/drawing/2014/main" xmlns="" id="{26379D90-9BAD-45E2-8D7F-2B606ABA1006}"/>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xmlns="" id="{534C8DC3-57F0-4362-8BDA-E9264A34EE85}"/>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58707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38DCD-4A3D-4F07-9E25-CFEAD65C8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Picture Placeholder 2">
            <a:extLst>
              <a:ext uri="{FF2B5EF4-FFF2-40B4-BE49-F238E27FC236}">
                <a16:creationId xmlns:a16="http://schemas.microsoft.com/office/drawing/2014/main" xmlns="" id="{EE279C68-31AD-4FAC-9A92-5C7CB5928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a:extLst>
              <a:ext uri="{FF2B5EF4-FFF2-40B4-BE49-F238E27FC236}">
                <a16:creationId xmlns:a16="http://schemas.microsoft.com/office/drawing/2014/main" xmlns="" id="{680421D6-AB51-4C28-BD7D-EDAB66502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D63B6C3-88BD-4782-9763-BE9B90A35CD1}"/>
              </a:ext>
            </a:extLst>
          </p:cNvPr>
          <p:cNvSpPr>
            <a:spLocks noGrp="1"/>
          </p:cNvSpPr>
          <p:nvPr>
            <p:ph type="dt" sz="half" idx="10"/>
          </p:nvPr>
        </p:nvSpPr>
        <p:spPr/>
        <p:txBody>
          <a:bodyPr/>
          <a:lstStyle/>
          <a:p>
            <a:fld id="{282F32B2-2DD8-4160-AA5C-D33FBBC03111}" type="datetimeFigureOut">
              <a:rPr lang="mk-MK" smtClean="0"/>
              <a:t>12.09.2018</a:t>
            </a:fld>
            <a:endParaRPr lang="mk-MK"/>
          </a:p>
        </p:txBody>
      </p:sp>
      <p:sp>
        <p:nvSpPr>
          <p:cNvPr id="6" name="Footer Placeholder 5">
            <a:extLst>
              <a:ext uri="{FF2B5EF4-FFF2-40B4-BE49-F238E27FC236}">
                <a16:creationId xmlns:a16="http://schemas.microsoft.com/office/drawing/2014/main" xmlns="" id="{C876427C-94E1-4A00-A5B4-C8E8051801BE}"/>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xmlns="" id="{FE3DD88B-0D82-4886-93FE-B8393AA86035}"/>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65866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1B512DD-30A2-44B7-89A2-57041921B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k-MK"/>
          </a:p>
        </p:txBody>
      </p:sp>
      <p:sp>
        <p:nvSpPr>
          <p:cNvPr id="3" name="Text Placeholder 2">
            <a:extLst>
              <a:ext uri="{FF2B5EF4-FFF2-40B4-BE49-F238E27FC236}">
                <a16:creationId xmlns:a16="http://schemas.microsoft.com/office/drawing/2014/main" xmlns="" id="{C2DD561B-2684-40A8-B2DB-77F2B6FFF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03894621-6026-48E5-9343-DAA6E0AED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32B2-2DD8-4160-AA5C-D33FBBC03111}" type="datetimeFigureOut">
              <a:rPr lang="mk-MK" smtClean="0"/>
              <a:t>12.09.2018</a:t>
            </a:fld>
            <a:endParaRPr lang="mk-MK"/>
          </a:p>
        </p:txBody>
      </p:sp>
      <p:sp>
        <p:nvSpPr>
          <p:cNvPr id="5" name="Footer Placeholder 4">
            <a:extLst>
              <a:ext uri="{FF2B5EF4-FFF2-40B4-BE49-F238E27FC236}">
                <a16:creationId xmlns:a16="http://schemas.microsoft.com/office/drawing/2014/main" xmlns="" id="{B97D91A0-B193-4376-ADE4-98AB878E6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a:extLst>
              <a:ext uri="{FF2B5EF4-FFF2-40B4-BE49-F238E27FC236}">
                <a16:creationId xmlns:a16="http://schemas.microsoft.com/office/drawing/2014/main" xmlns="" id="{649BFDE1-D884-4DA7-AD48-1A22BE4B9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BC64-4597-4E59-88E9-E51A506E79EA}" type="slidenum">
              <a:rPr lang="mk-MK" smtClean="0"/>
              <a:t>‹#›</a:t>
            </a:fld>
            <a:endParaRPr lang="mk-MK"/>
          </a:p>
        </p:txBody>
      </p:sp>
    </p:spTree>
    <p:extLst>
      <p:ext uri="{BB962C8B-B14F-4D97-AF65-F5344CB8AC3E}">
        <p14:creationId xmlns:p14="http://schemas.microsoft.com/office/powerpoint/2010/main" val="334317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5B3268-E1E5-43EC-BE39-1EFE3AAB39C1}"/>
              </a:ext>
            </a:extLst>
          </p:cNvPr>
          <p:cNvSpPr txBox="1"/>
          <p:nvPr/>
        </p:nvSpPr>
        <p:spPr>
          <a:xfrm>
            <a:off x="897668" y="4940490"/>
            <a:ext cx="10355720" cy="369332"/>
          </a:xfrm>
          <a:prstGeom prst="rect">
            <a:avLst/>
          </a:prstGeom>
          <a:noFill/>
        </p:spPr>
        <p:txBody>
          <a:bodyPr wrap="square" rtlCol="0">
            <a:spAutoFit/>
          </a:bodyPr>
          <a:lstStyle/>
          <a:p>
            <a:r>
              <a:rPr lang="en-US" dirty="0" smtClean="0">
                <a:solidFill>
                  <a:schemeClr val="accent1">
                    <a:lumMod val="50000"/>
                  </a:schemeClr>
                </a:solidFill>
              </a:rPr>
              <a:t>_________________________________________________________________________________________</a:t>
            </a:r>
            <a:endParaRPr lang="mk-MK" dirty="0">
              <a:solidFill>
                <a:schemeClr val="accent1">
                  <a:lumMod val="50000"/>
                </a:schemeClr>
              </a:solidFill>
            </a:endParaRPr>
          </a:p>
        </p:txBody>
      </p:sp>
      <p:sp>
        <p:nvSpPr>
          <p:cNvPr id="7" name="TextBox 6">
            <a:extLst>
              <a:ext uri="{FF2B5EF4-FFF2-40B4-BE49-F238E27FC236}">
                <a16:creationId xmlns:a16="http://schemas.microsoft.com/office/drawing/2014/main" xmlns="" id="{414D7F66-B64B-4500-BBB3-9B7A5A5911B1}"/>
              </a:ext>
            </a:extLst>
          </p:cNvPr>
          <p:cNvSpPr txBox="1"/>
          <p:nvPr/>
        </p:nvSpPr>
        <p:spPr>
          <a:xfrm>
            <a:off x="931790" y="5132403"/>
            <a:ext cx="10601172" cy="707886"/>
          </a:xfrm>
          <a:prstGeom prst="rect">
            <a:avLst/>
          </a:prstGeom>
          <a:noFill/>
        </p:spPr>
        <p:txBody>
          <a:bodyPr wrap="none" rtlCol="0">
            <a:spAutoFit/>
          </a:bodyPr>
          <a:lstStyle/>
          <a:p>
            <a:endParaRPr lang="en-GB" sz="2000" dirty="0" smtClean="0">
              <a:solidFill>
                <a:schemeClr val="accent1">
                  <a:lumMod val="75000"/>
                </a:schemeClr>
              </a:solidFill>
            </a:endParaRPr>
          </a:p>
          <a:p>
            <a:r>
              <a:rPr lang="ru-RU" sz="2000" dirty="0">
                <a:solidFill>
                  <a:schemeClr val="accent1">
                    <a:lumMod val="75000"/>
                  </a:schemeClr>
                </a:solidFill>
              </a:rPr>
              <a:t>Потребни документи за апликација за </a:t>
            </a:r>
            <a:r>
              <a:rPr lang="ru-RU" sz="2000" b="1" dirty="0">
                <a:solidFill>
                  <a:schemeClr val="accent1">
                    <a:lumMod val="75000"/>
                  </a:schemeClr>
                </a:solidFill>
              </a:rPr>
              <a:t>кружна тура </a:t>
            </a:r>
            <a:r>
              <a:rPr lang="ru-RU" sz="2000" dirty="0">
                <a:solidFill>
                  <a:schemeClr val="accent1">
                    <a:lumMod val="75000"/>
                  </a:schemeClr>
                </a:solidFill>
              </a:rPr>
              <a:t>(со најмалку едно ноќевање во трета земја)</a:t>
            </a:r>
            <a:endParaRPr lang="mk-MK" sz="2000" b="1" dirty="0">
              <a:solidFill>
                <a:schemeClr val="accent1">
                  <a:lumMod val="75000"/>
                </a:schemeClr>
              </a:solidFill>
            </a:endParaRPr>
          </a:p>
        </p:txBody>
      </p:sp>
      <p:sp>
        <p:nvSpPr>
          <p:cNvPr id="13" name="TextBox 12">
            <a:extLst>
              <a:ext uri="{FF2B5EF4-FFF2-40B4-BE49-F238E27FC236}">
                <a16:creationId xmlns:a16="http://schemas.microsoft.com/office/drawing/2014/main" xmlns="" id="{734C8AFF-3521-4029-9C3F-FB3B97B0CD97}"/>
              </a:ext>
            </a:extLst>
          </p:cNvPr>
          <p:cNvSpPr txBox="1"/>
          <p:nvPr/>
        </p:nvSpPr>
        <p:spPr>
          <a:xfrm>
            <a:off x="931790" y="4553470"/>
            <a:ext cx="2569934" cy="707886"/>
          </a:xfrm>
          <a:prstGeom prst="rect">
            <a:avLst/>
          </a:prstGeom>
          <a:noFill/>
        </p:spPr>
        <p:txBody>
          <a:bodyPr wrap="none" rtlCol="0">
            <a:spAutoFit/>
          </a:bodyPr>
          <a:lstStyle/>
          <a:p>
            <a:r>
              <a:rPr lang="mk-MK" sz="4000" dirty="0" smtClean="0">
                <a:solidFill>
                  <a:schemeClr val="accent1">
                    <a:lumMod val="50000"/>
                  </a:schemeClr>
                </a:solidFill>
              </a:rPr>
              <a:t>Субвенции</a:t>
            </a:r>
            <a:endParaRPr lang="mk-MK" sz="4000" dirty="0">
              <a:solidFill>
                <a:schemeClr val="accent1">
                  <a:lumMod val="50000"/>
                </a:schemeClr>
              </a:solidFill>
            </a:endParaRPr>
          </a:p>
        </p:txBody>
      </p:sp>
      <p:sp>
        <p:nvSpPr>
          <p:cNvPr id="16" name="Rectangle 15">
            <a:extLst>
              <a:ext uri="{FF2B5EF4-FFF2-40B4-BE49-F238E27FC236}">
                <a16:creationId xmlns:a16="http://schemas.microsoft.com/office/drawing/2014/main" xmlns="" id="{7FEBA4A7-95EC-4419-814C-EE06D7CC6187}"/>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8" name="Rectangle 17">
            <a:extLst>
              <a:ext uri="{FF2B5EF4-FFF2-40B4-BE49-F238E27FC236}">
                <a16:creationId xmlns:a16="http://schemas.microsoft.com/office/drawing/2014/main" xmlns="" id="{5A8A51A5-FECC-474B-8447-B88944FDF1AC}"/>
              </a:ext>
            </a:extLst>
          </p:cNvPr>
          <p:cNvSpPr/>
          <p:nvPr/>
        </p:nvSpPr>
        <p:spPr>
          <a:xfrm>
            <a:off x="0" y="0"/>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pic>
        <p:nvPicPr>
          <p:cNvPr id="19" name="Picture 18">
            <a:extLst>
              <a:ext uri="{FF2B5EF4-FFF2-40B4-BE49-F238E27FC236}">
                <a16:creationId xmlns:a16="http://schemas.microsoft.com/office/drawing/2014/main" xmlns="" id="{1575BB82-B913-423F-A399-A5F8865DBE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4739" y="2052648"/>
            <a:ext cx="1474958" cy="1498556"/>
          </a:xfrm>
          <a:prstGeom prst="rect">
            <a:avLst/>
          </a:prstGeom>
        </p:spPr>
      </p:pic>
      <p:sp>
        <p:nvSpPr>
          <p:cNvPr id="8" name="TextBox 7">
            <a:extLst>
              <a:ext uri="{FF2B5EF4-FFF2-40B4-BE49-F238E27FC236}">
                <a16:creationId xmlns:a16="http://schemas.microsoft.com/office/drawing/2014/main" xmlns="" id="{734C8AFF-3521-4029-9C3F-FB3B97B0CD97}"/>
              </a:ext>
            </a:extLst>
          </p:cNvPr>
          <p:cNvSpPr txBox="1"/>
          <p:nvPr/>
        </p:nvSpPr>
        <p:spPr>
          <a:xfrm>
            <a:off x="3037427" y="914629"/>
            <a:ext cx="5729582" cy="707886"/>
          </a:xfrm>
          <a:prstGeom prst="rect">
            <a:avLst/>
          </a:prstGeom>
          <a:noFill/>
        </p:spPr>
        <p:txBody>
          <a:bodyPr wrap="none" rtlCol="0">
            <a:spAutoFit/>
          </a:bodyPr>
          <a:lstStyle/>
          <a:p>
            <a:r>
              <a:rPr lang="mk-MK" sz="2000" dirty="0" smtClean="0">
                <a:solidFill>
                  <a:schemeClr val="accent1">
                    <a:lumMod val="50000"/>
                  </a:schemeClr>
                </a:solidFill>
              </a:rPr>
              <a:t>Агенција за промоција и поддршка на туризмот на</a:t>
            </a:r>
          </a:p>
          <a:p>
            <a:pPr algn="ctr"/>
            <a:r>
              <a:rPr lang="mk-MK" sz="2000" dirty="0" smtClean="0">
                <a:solidFill>
                  <a:schemeClr val="accent1">
                    <a:lumMod val="50000"/>
                  </a:schemeClr>
                </a:solidFill>
              </a:rPr>
              <a:t>Република Македонија</a:t>
            </a:r>
            <a:endParaRPr lang="mk-MK" sz="2000" dirty="0">
              <a:solidFill>
                <a:schemeClr val="accent1">
                  <a:lumMod val="50000"/>
                </a:schemeClr>
              </a:solidFill>
            </a:endParaRPr>
          </a:p>
        </p:txBody>
      </p:sp>
    </p:spTree>
    <p:extLst>
      <p:ext uri="{BB962C8B-B14F-4D97-AF65-F5344CB8AC3E}">
        <p14:creationId xmlns:p14="http://schemas.microsoft.com/office/powerpoint/2010/main" val="159941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4132285" cy="369332"/>
          </a:xfrm>
          <a:prstGeom prst="rect">
            <a:avLst/>
          </a:prstGeom>
          <a:noFill/>
        </p:spPr>
        <p:txBody>
          <a:bodyPr wrap="none" rtlCol="0">
            <a:spAutoFit/>
          </a:bodyPr>
          <a:lstStyle/>
          <a:p>
            <a:r>
              <a:rPr lang="ru-RU" b="1" dirty="0"/>
              <a:t>8</a:t>
            </a:r>
            <a:r>
              <a:rPr lang="ru-RU" b="1" dirty="0"/>
              <a:t>. </a:t>
            </a:r>
            <a:r>
              <a:rPr lang="ru-RU" b="1" dirty="0"/>
              <a:t>Фактура од сместувачкиот капацитет</a:t>
            </a:r>
            <a:endParaRPr lang="mk-MK" b="1" dirty="0"/>
          </a:p>
        </p:txBody>
      </p:sp>
      <p:sp>
        <p:nvSpPr>
          <p:cNvPr id="2" name="Rectangle 1"/>
          <p:cNvSpPr/>
          <p:nvPr/>
        </p:nvSpPr>
        <p:spPr>
          <a:xfrm>
            <a:off x="335493" y="1136994"/>
            <a:ext cx="4664875" cy="2031325"/>
          </a:xfrm>
          <a:prstGeom prst="rect">
            <a:avLst/>
          </a:prstGeom>
        </p:spPr>
        <p:txBody>
          <a:bodyPr wrap="square">
            <a:spAutoFit/>
          </a:bodyPr>
          <a:lstStyle/>
          <a:p>
            <a:pPr algn="just"/>
            <a:r>
              <a:rPr lang="ru-RU" b="1" dirty="0" smtClean="0"/>
              <a:t>ФАКТУРА ОД СМЕСТУВАЧКИОТ КАПАЦИТЕТ </a:t>
            </a:r>
            <a:r>
              <a:rPr lang="mk-MK" dirty="0"/>
              <a:t> </a:t>
            </a:r>
          </a:p>
          <a:p>
            <a:pPr algn="just"/>
            <a:r>
              <a:rPr lang="mk-MK" dirty="0"/>
              <a:t> </a:t>
            </a:r>
          </a:p>
          <a:p>
            <a:pPr algn="just"/>
            <a:r>
              <a:rPr lang="ru-RU" dirty="0"/>
              <a:t>Фактурата треба да содржи податок за периодот на користената услуга, видот на користената услуга, количина на користена услуга (со одвоен податок за наплатена туристичка такса).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871" y="617837"/>
            <a:ext cx="4532162" cy="5268225"/>
          </a:xfrm>
          <a:prstGeom prst="rect">
            <a:avLst/>
          </a:prstGeom>
        </p:spPr>
      </p:pic>
      <p:pic>
        <p:nvPicPr>
          <p:cNvPr id="7" name="Picture 6">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1481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5646802" cy="369332"/>
          </a:xfrm>
          <a:prstGeom prst="rect">
            <a:avLst/>
          </a:prstGeom>
          <a:noFill/>
        </p:spPr>
        <p:txBody>
          <a:bodyPr wrap="none" rtlCol="0">
            <a:spAutoFit/>
          </a:bodyPr>
          <a:lstStyle/>
          <a:p>
            <a:r>
              <a:rPr lang="ru-RU" b="1" dirty="0"/>
              <a:t>9</a:t>
            </a:r>
            <a:r>
              <a:rPr lang="ru-RU" b="1" dirty="0"/>
              <a:t>. </a:t>
            </a:r>
            <a:r>
              <a:rPr lang="ru-RU" b="1" dirty="0"/>
              <a:t>Руминг листа</a:t>
            </a:r>
            <a:r>
              <a:rPr lang="ru-RU" b="1" dirty="0"/>
              <a:t> </a:t>
            </a:r>
            <a:r>
              <a:rPr lang="ru-RU" dirty="0"/>
              <a:t>или спецификација на гости од хотелот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1754326"/>
          </a:xfrm>
          <a:prstGeom prst="rect">
            <a:avLst/>
          </a:prstGeom>
        </p:spPr>
        <p:txBody>
          <a:bodyPr wrap="square">
            <a:spAutoFit/>
          </a:bodyPr>
          <a:lstStyle/>
          <a:p>
            <a:pPr algn="just"/>
            <a:r>
              <a:rPr lang="mk-MK" b="1" dirty="0"/>
              <a:t>РУМИНГ ЛИСТА ИЛИ СПЕЦИФИКАЦИЈА ОД  СМЕСТУВАЧКИ КАПАЦИТЕТ</a:t>
            </a:r>
          </a:p>
          <a:p>
            <a:pPr algn="just"/>
            <a:r>
              <a:rPr lang="mk-MK" b="1" dirty="0" smtClean="0"/>
              <a:t> </a:t>
            </a:r>
            <a:r>
              <a:rPr lang="mk-MK" dirty="0"/>
              <a:t> </a:t>
            </a:r>
          </a:p>
          <a:p>
            <a:pPr algn="just"/>
            <a:r>
              <a:rPr lang="mk-MK" dirty="0"/>
              <a:t>Руминг листата треба да содржи податок за периодот на користената услуга и податоци за туристите (име и презиме).</a:t>
            </a:r>
            <a:endParaRPr lang="ru-R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2996"/>
            <a:ext cx="4294776" cy="6050692"/>
          </a:xfrm>
          <a:prstGeom prst="rect">
            <a:avLst/>
          </a:prstGeom>
        </p:spPr>
      </p:pic>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41378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696846" cy="369332"/>
          </a:xfrm>
          <a:prstGeom prst="rect">
            <a:avLst/>
          </a:prstGeom>
          <a:noFill/>
        </p:spPr>
        <p:txBody>
          <a:bodyPr wrap="none" rtlCol="0">
            <a:spAutoFit/>
          </a:bodyPr>
          <a:lstStyle/>
          <a:p>
            <a:r>
              <a:rPr lang="ru-RU" b="1" dirty="0"/>
              <a:t>10. </a:t>
            </a:r>
            <a:r>
              <a:rPr lang="ru-RU" b="1" dirty="0"/>
              <a:t>Доказ за плаќање на фактурата</a:t>
            </a:r>
            <a:endParaRPr lang="mk-MK" b="1" dirty="0"/>
          </a:p>
        </p:txBody>
      </p:sp>
      <p:sp>
        <p:nvSpPr>
          <p:cNvPr id="2" name="Rectangle 1"/>
          <p:cNvSpPr/>
          <p:nvPr/>
        </p:nvSpPr>
        <p:spPr>
          <a:xfrm>
            <a:off x="335493" y="1136994"/>
            <a:ext cx="4912010" cy="2585323"/>
          </a:xfrm>
          <a:prstGeom prst="rect">
            <a:avLst/>
          </a:prstGeom>
        </p:spPr>
        <p:txBody>
          <a:bodyPr wrap="square">
            <a:spAutoFit/>
          </a:bodyPr>
          <a:lstStyle/>
          <a:p>
            <a:pPr algn="just"/>
            <a:r>
              <a:rPr lang="mk-MK" b="1" dirty="0"/>
              <a:t>ДОКАЗ ЗА ПЛАТЕНА ФАКТУРА ЗА </a:t>
            </a:r>
            <a:r>
              <a:rPr lang="mk-MK" b="1" dirty="0" smtClean="0"/>
              <a:t>СМЕСТУВАЊЕ</a:t>
            </a:r>
            <a:r>
              <a:rPr lang="en-US" b="1" dirty="0" smtClean="0"/>
              <a:t> </a:t>
            </a:r>
            <a:r>
              <a:rPr lang="ru-RU" b="1" dirty="0" smtClean="0"/>
              <a:t>- копија од вирман или извод со наведен број на фактура за која се однесува плаќањето </a:t>
            </a:r>
            <a:endParaRPr lang="en-US" b="1" dirty="0" smtClean="0"/>
          </a:p>
          <a:p>
            <a:pPr algn="just"/>
            <a:endParaRPr lang="en-US" dirty="0"/>
          </a:p>
          <a:p>
            <a:pPr algn="just"/>
            <a:r>
              <a:rPr lang="mk-MK" dirty="0"/>
              <a:t>Доказот треба да биде копија од </a:t>
            </a:r>
            <a:r>
              <a:rPr lang="mk-MK" dirty="0" smtClean="0"/>
              <a:t>банкарски </a:t>
            </a:r>
            <a:r>
              <a:rPr lang="mk-MK" dirty="0"/>
              <a:t>заверен вирман (реализиран)  или извод со јасно видлив податок за бројот на фактурата за која се плаќа.</a:t>
            </a:r>
          </a:p>
          <a:p>
            <a:pPr algn="just"/>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037" y="495806"/>
            <a:ext cx="5631185" cy="5432854"/>
          </a:xfrm>
          <a:prstGeom prst="rect">
            <a:avLst/>
          </a:prstGeom>
        </p:spPr>
      </p:pic>
      <p:pic>
        <p:nvPicPr>
          <p:cNvPr id="7" name="Picture 6">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40082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980513" cy="369332"/>
          </a:xfrm>
          <a:prstGeom prst="rect">
            <a:avLst/>
          </a:prstGeom>
          <a:noFill/>
        </p:spPr>
        <p:txBody>
          <a:bodyPr wrap="none" rtlCol="0">
            <a:spAutoFit/>
          </a:bodyPr>
          <a:lstStyle/>
          <a:p>
            <a:r>
              <a:rPr lang="ru-RU" b="1" dirty="0"/>
              <a:t>11. </a:t>
            </a:r>
            <a:r>
              <a:rPr lang="ru-RU" b="1" dirty="0"/>
              <a:t>Доказ за платена туристичка такса</a:t>
            </a:r>
            <a:endParaRPr lang="mk-MK" b="1" dirty="0"/>
          </a:p>
        </p:txBody>
      </p:sp>
      <p:sp>
        <p:nvSpPr>
          <p:cNvPr id="2" name="Rectangle 1"/>
          <p:cNvSpPr/>
          <p:nvPr/>
        </p:nvSpPr>
        <p:spPr>
          <a:xfrm>
            <a:off x="335493" y="1136994"/>
            <a:ext cx="4664875" cy="2308324"/>
          </a:xfrm>
          <a:prstGeom prst="rect">
            <a:avLst/>
          </a:prstGeom>
        </p:spPr>
        <p:txBody>
          <a:bodyPr wrap="square">
            <a:spAutoFit/>
          </a:bodyPr>
          <a:lstStyle/>
          <a:p>
            <a:pPr algn="just"/>
            <a:r>
              <a:rPr lang="ru-RU" b="1" dirty="0" smtClean="0"/>
              <a:t>ДОКАЗ ЗА ПЛАТЕНА ТУРИСТИЧКА ТАКСА</a:t>
            </a:r>
            <a:r>
              <a:rPr lang="en-US" b="1" dirty="0" smtClean="0"/>
              <a:t> </a:t>
            </a:r>
            <a:r>
              <a:rPr lang="en-US" dirty="0" smtClean="0"/>
              <a:t>- </a:t>
            </a:r>
            <a:r>
              <a:rPr lang="ru-RU" b="1" dirty="0" smtClean="0"/>
              <a:t>копија </a:t>
            </a:r>
            <a:r>
              <a:rPr lang="ru-RU" b="1" dirty="0"/>
              <a:t>од вирман или извод со назнака за месецот за кој се однесува </a:t>
            </a:r>
            <a:r>
              <a:rPr lang="ru-RU" b="1" dirty="0" smtClean="0"/>
              <a:t>плаќањето</a:t>
            </a:r>
            <a:endParaRPr lang="en-US" b="1" dirty="0" smtClean="0"/>
          </a:p>
          <a:p>
            <a:pPr algn="just"/>
            <a:endParaRPr lang="en-US" dirty="0"/>
          </a:p>
          <a:p>
            <a:pPr algn="just"/>
            <a:r>
              <a:rPr lang="mk-MK" dirty="0"/>
              <a:t>Доказот треба да биде копија од </a:t>
            </a:r>
            <a:r>
              <a:rPr lang="mk-MK" dirty="0" smtClean="0"/>
              <a:t>банкарски </a:t>
            </a:r>
            <a:r>
              <a:rPr lang="mk-MK" dirty="0"/>
              <a:t>заверен вирман (реализиран)  или извод со јасно видлив податок за месецот за која се плаќа туристичката такса.</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033" y="866903"/>
            <a:ext cx="5895975" cy="4695825"/>
          </a:xfrm>
          <a:prstGeom prst="rect">
            <a:avLst/>
          </a:prstGeom>
        </p:spPr>
      </p:pic>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1934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5526898" cy="369332"/>
          </a:xfrm>
          <a:prstGeom prst="rect">
            <a:avLst/>
          </a:prstGeom>
          <a:noFill/>
        </p:spPr>
        <p:txBody>
          <a:bodyPr wrap="none" rtlCol="0">
            <a:spAutoFit/>
          </a:bodyPr>
          <a:lstStyle/>
          <a:p>
            <a:r>
              <a:rPr lang="ru-RU" b="1" dirty="0"/>
              <a:t>12. </a:t>
            </a:r>
            <a:r>
              <a:rPr lang="ru-RU" b="1" dirty="0"/>
              <a:t>СУ4 образец заверен од сместувачкиот капацитет</a:t>
            </a:r>
            <a:endParaRPr lang="mk-MK" b="1" dirty="0"/>
          </a:p>
        </p:txBody>
      </p:sp>
      <p:sp>
        <p:nvSpPr>
          <p:cNvPr id="5" name="Rectangle 4"/>
          <p:cNvSpPr/>
          <p:nvPr/>
        </p:nvSpPr>
        <p:spPr>
          <a:xfrm>
            <a:off x="1734583" y="531642"/>
            <a:ext cx="5506476" cy="5493812"/>
          </a:xfrm>
          <a:prstGeom prst="rect">
            <a:avLst/>
          </a:prstGeom>
        </p:spPr>
        <p:txBody>
          <a:bodyPr wrap="square">
            <a:spAutoFit/>
          </a:bodyPr>
          <a:lstStyle/>
          <a:p>
            <a:pPr>
              <a:spcAft>
                <a:spcPts val="0"/>
              </a:spcAft>
            </a:pPr>
            <a:r>
              <a:rPr lang="mk-MK" sz="900" dirty="0">
                <a:latin typeface="Myriad Pro" panose="020B0503030403020204" pitchFamily="34" charset="0"/>
                <a:ea typeface="Times New Roman" panose="02020603050405020304" pitchFamily="18" charset="0"/>
              </a:rPr>
              <a:t>ПРИЛОГ </a:t>
            </a:r>
            <a:r>
              <a:rPr lang="mk-MK" sz="900" dirty="0" smtClean="0">
                <a:latin typeface="Myriad Pro" panose="020B0503030403020204" pitchFamily="34" charset="0"/>
                <a:ea typeface="Times New Roman" panose="02020603050405020304" pitchFamily="18" charset="0"/>
              </a:rPr>
              <a:t>4</a:t>
            </a:r>
            <a:endParaRPr lang="en-US" sz="1200" dirty="0" smtClean="0">
              <a:latin typeface="Times New Roman" panose="02020603050405020304" pitchFamily="18" charset="0"/>
              <a:ea typeface="Times New Roman" panose="02020603050405020304" pitchFamily="18" charset="0"/>
            </a:endParaRPr>
          </a:p>
          <a:p>
            <a:pPr>
              <a:spcAft>
                <a:spcPts val="0"/>
              </a:spcAft>
            </a:pPr>
            <a:endParaRPr lang="en-US" sz="1200" b="1" dirty="0">
              <a:latin typeface="Times New Roman" panose="02020603050405020304" pitchFamily="18" charset="0"/>
              <a:ea typeface="Times New Roman" panose="02020603050405020304" pitchFamily="18" charset="0"/>
            </a:endParaRPr>
          </a:p>
          <a:p>
            <a:pPr>
              <a:spcAft>
                <a:spcPts val="0"/>
              </a:spcAft>
            </a:pPr>
            <a:r>
              <a:rPr lang="mk-MK" sz="900" b="1" dirty="0" smtClean="0">
                <a:latin typeface="Myriad Pro" panose="020B0503030403020204" pitchFamily="34" charset="0"/>
                <a:ea typeface="Times New Roman" panose="02020603050405020304" pitchFamily="18" charset="0"/>
              </a:rPr>
              <a:t>Образец  </a:t>
            </a:r>
            <a:r>
              <a:rPr lang="mk-MK" sz="900" b="1" dirty="0">
                <a:latin typeface="Myriad Pro" panose="020B0503030403020204" pitchFamily="34" charset="0"/>
                <a:ea typeface="Times New Roman" panose="02020603050405020304" pitchFamily="18" charset="0"/>
              </a:rPr>
              <a:t>СУ – </a:t>
            </a:r>
            <a:r>
              <a:rPr lang="mk-MK" sz="900" b="1" dirty="0" smtClean="0">
                <a:latin typeface="Myriad Pro" panose="020B0503030403020204" pitchFamily="34" charset="0"/>
                <a:ea typeface="Times New Roman" panose="02020603050405020304" pitchFamily="18" charset="0"/>
              </a:rPr>
              <a:t>4</a:t>
            </a:r>
            <a:endParaRPr lang="mk-MK" sz="1200" dirty="0">
              <a:latin typeface="Times New Roman" panose="02020603050405020304" pitchFamily="18" charset="0"/>
              <a:ea typeface="Times New Roman" panose="02020603050405020304" pitchFamily="18" charset="0"/>
            </a:endParaRPr>
          </a:p>
          <a:p>
            <a:pPr marL="1828800">
              <a:spcAft>
                <a:spcPts val="0"/>
              </a:spcAft>
            </a:pPr>
            <a:r>
              <a:rPr lang="mk-MK" sz="900" b="1" dirty="0">
                <a:latin typeface="Myriad Pro" panose="020B0503030403020204" pitchFamily="34" charset="0"/>
                <a:ea typeface="Times New Roman" panose="02020603050405020304" pitchFamily="18" charset="0"/>
              </a:rPr>
              <a:t>ПОТВРДА</a:t>
            </a:r>
            <a:endParaRPr lang="mk-MK" sz="1200" dirty="0">
              <a:latin typeface="Times New Roman" panose="02020603050405020304" pitchFamily="18" charset="0"/>
              <a:ea typeface="Times New Roman" panose="02020603050405020304" pitchFamily="18" charset="0"/>
            </a:endParaRPr>
          </a:p>
          <a:p>
            <a:pPr marL="1828800">
              <a:spcAft>
                <a:spcPts val="0"/>
              </a:spcAft>
            </a:pPr>
            <a:r>
              <a:rPr lang="mk-MK" sz="900" b="1"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indent="457200">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Туристичкото биро (друга институција)   </a:t>
            </a:r>
            <a:r>
              <a:rPr lang="mk-MK" sz="900" dirty="0" smtClean="0">
                <a:latin typeface="Myriad Pro" panose="020B0503030403020204" pitchFamily="34" charset="0"/>
                <a:ea typeface="Times New Roman" panose="02020603050405020304" pitchFamily="18" charset="0"/>
              </a:rPr>
              <a:t>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Потврдува </a:t>
            </a:r>
            <a:r>
              <a:rPr lang="mk-MK" sz="900" dirty="0">
                <a:latin typeface="Myriad Pro" panose="020B0503030403020204" pitchFamily="34" charset="0"/>
                <a:ea typeface="Times New Roman" panose="02020603050405020304" pitchFamily="18" charset="0"/>
              </a:rPr>
              <a:t>дека за гостите сместени во објектите од типот соби и апартмани е</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извршена </a:t>
            </a:r>
            <a:r>
              <a:rPr lang="mk-MK" sz="900" dirty="0">
                <a:latin typeface="Myriad Pro" panose="020B0503030403020204" pitchFamily="34" charset="0"/>
                <a:ea typeface="Times New Roman" panose="02020603050405020304" pitchFamily="18" charset="0"/>
              </a:rPr>
              <a:t>пријава на престојот и е платена такса за привремен престој.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Попис </a:t>
            </a:r>
            <a:r>
              <a:rPr lang="mk-MK" sz="900" dirty="0">
                <a:latin typeface="Myriad Pro" panose="020B0503030403020204" pitchFamily="34" charset="0"/>
                <a:ea typeface="Times New Roman" panose="02020603050405020304" pitchFamily="18" charset="0"/>
              </a:rPr>
              <a:t>на гости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1.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2. _________________________________________________________ </a:t>
            </a:r>
            <a:endParaRPr lang="en-US" sz="1200" dirty="0" smtClean="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3.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4. </a:t>
            </a:r>
            <a:r>
              <a:rPr lang="mk-MK" sz="900" dirty="0" smtClean="0">
                <a:latin typeface="Myriad Pro" panose="020B0503030403020204" pitchFamily="34" charset="0"/>
                <a:ea typeface="Times New Roman" panose="02020603050405020304" pitchFamily="18" charset="0"/>
              </a:rPr>
              <a:t>_______________________________________________________</a:t>
            </a:r>
            <a:r>
              <a:rPr lang="en-US" sz="900" dirty="0" smtClean="0">
                <a:latin typeface="Myriad Pro" panose="020B0503030403020204" pitchFamily="34" charset="0"/>
                <a:ea typeface="Times New Roman" panose="02020603050405020304" pitchFamily="18" charset="0"/>
              </a:rPr>
              <a:t>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5. </a:t>
            </a:r>
            <a:r>
              <a:rPr lang="mk-MK" sz="900" dirty="0" smtClean="0">
                <a:latin typeface="Myriad Pro" panose="020B0503030403020204" pitchFamily="34" charset="0"/>
                <a:ea typeface="Times New Roman" panose="02020603050405020304" pitchFamily="18" charset="0"/>
              </a:rPr>
              <a:t>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6. </a:t>
            </a:r>
            <a:r>
              <a:rPr lang="mk-MK" sz="900" dirty="0" smtClean="0">
                <a:latin typeface="Myriad Pro" panose="020B0503030403020204" pitchFamily="34" charset="0"/>
                <a:ea typeface="Times New Roman" panose="02020603050405020304" pitchFamily="18" charset="0"/>
              </a:rPr>
              <a:t>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7.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smtClean="0">
                <a:latin typeface="Myriad Pro" panose="020B0503030403020204" pitchFamily="34" charset="0"/>
                <a:ea typeface="Times New Roman" panose="02020603050405020304" pitchFamily="18" charset="0"/>
              </a:rPr>
              <a:t>____</a:t>
            </a:r>
            <a:r>
              <a:rPr lang="en-US" sz="900" dirty="0" smtClean="0">
                <a:latin typeface="Myriad Pro" panose="020B0503030403020204" pitchFamily="34" charset="0"/>
                <a:ea typeface="Times New Roman" panose="02020603050405020304" pitchFamily="18" charset="0"/>
              </a:rPr>
              <a:t>__________                                                   </a:t>
            </a:r>
            <a:r>
              <a:rPr lang="ru-RU" sz="900" dirty="0" smtClean="0">
                <a:latin typeface="Myriad Pro" panose="020B0503030403020204" pitchFamily="34" charset="0"/>
                <a:ea typeface="Times New Roman" panose="02020603050405020304" pitchFamily="18" charset="0"/>
              </a:rPr>
              <a:t>      </a:t>
            </a:r>
            <a:r>
              <a:rPr lang="ru-RU" sz="900" dirty="0">
                <a:latin typeface="Myriad Pro" panose="020B0503030403020204" pitchFamily="34" charset="0"/>
                <a:ea typeface="Times New Roman" panose="02020603050405020304" pitchFamily="18" charset="0"/>
              </a:rPr>
              <a:t>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МЕСТО И ДАТА 	                                     </a:t>
            </a:r>
            <a:r>
              <a:rPr lang="mk-MK" sz="900" dirty="0" smtClean="0">
                <a:latin typeface="Myriad Pro" panose="020B0503030403020204" pitchFamily="34" charset="0"/>
                <a:ea typeface="Times New Roman" panose="02020603050405020304" pitchFamily="18" charset="0"/>
              </a:rPr>
              <a:t>ПЕЧАТ </a:t>
            </a:r>
            <a:r>
              <a:rPr lang="mk-MK" sz="900" dirty="0">
                <a:latin typeface="Myriad Pro" panose="020B0503030403020204" pitchFamily="34" charset="0"/>
                <a:ea typeface="Times New Roman" panose="02020603050405020304" pitchFamily="18" charset="0"/>
              </a:rPr>
              <a:t>НА СМЕСТУВАЧКИОТ </a:t>
            </a:r>
            <a:r>
              <a:rPr lang="mk-MK" sz="900" dirty="0" smtClean="0">
                <a:latin typeface="Myriad Pro" panose="020B0503030403020204" pitchFamily="34" charset="0"/>
                <a:ea typeface="Times New Roman" panose="02020603050405020304" pitchFamily="18" charset="0"/>
              </a:rPr>
              <a:t>КАПАЦИТЕТ</a:t>
            </a:r>
            <a:endParaRPr lang="en-US" sz="1200" dirty="0" smtClean="0">
              <a:latin typeface="Times New Roman" panose="02020603050405020304" pitchFamily="18" charset="0"/>
              <a:ea typeface="Times New Roman" panose="02020603050405020304" pitchFamily="18" charset="0"/>
            </a:endParaRPr>
          </a:p>
          <a:p>
            <a:pPr>
              <a:spcAft>
                <a:spcPts val="0"/>
              </a:spcAft>
            </a:pPr>
            <a:r>
              <a:rPr lang="en-US" sz="1200" dirty="0">
                <a:latin typeface="Times New Roman" panose="02020603050405020304" pitchFamily="18" charset="0"/>
                <a:ea typeface="Times New Roman" panose="02020603050405020304" pitchFamily="18" charset="0"/>
              </a:rPr>
              <a:t> </a:t>
            </a:r>
            <a:r>
              <a:rPr lang="en-US" sz="1200" dirty="0" smtClean="0">
                <a:latin typeface="Times New Roman" panose="02020603050405020304" pitchFamily="18"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ПОТПИС </a:t>
            </a:r>
            <a:r>
              <a:rPr lang="mk-MK" sz="900" dirty="0">
                <a:latin typeface="Myriad Pro" panose="020B0503030403020204" pitchFamily="34" charset="0"/>
                <a:ea typeface="Times New Roman" panose="02020603050405020304" pitchFamily="18" charset="0"/>
              </a:rPr>
              <a:t>НА ОДГОВОРНОТО ЛИЦЕ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________________________________________________________________________________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u="sng" dirty="0" smtClean="0">
                <a:solidFill>
                  <a:srgbClr val="FF0000"/>
                </a:solidFill>
              </a:rPr>
              <a:t>(Период </a:t>
            </a:r>
            <a:r>
              <a:rPr lang="mk-MK" sz="900" u="sng" dirty="0">
                <a:solidFill>
                  <a:srgbClr val="FF0000"/>
                </a:solidFill>
              </a:rPr>
              <a:t>на престој во сместувачкиот капацитет од ....до.....да се </a:t>
            </a:r>
            <a:r>
              <a:rPr lang="mk-MK" sz="900" u="sng" dirty="0" smtClean="0">
                <a:solidFill>
                  <a:srgbClr val="FF0000"/>
                </a:solidFill>
              </a:rPr>
              <a:t>наведе).</a:t>
            </a:r>
            <a:endParaRPr lang="mk-MK" sz="900" u="sng" dirty="0">
              <a:solidFill>
                <a:srgbClr val="FF0000"/>
              </a:solidFill>
            </a:endParaRPr>
          </a:p>
          <a:p>
            <a:pPr>
              <a:spcAft>
                <a:spcPts val="0"/>
              </a:spcAft>
            </a:pPr>
            <a:r>
              <a:rPr lang="mk-MK" sz="900" dirty="0">
                <a:latin typeface="Myriad Pro" panose="020B0503030403020204" pitchFamily="34"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endParaRPr lang="mk-MK" sz="12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
        <p:nvSpPr>
          <p:cNvPr id="2" name="Rectangle 1"/>
          <p:cNvSpPr/>
          <p:nvPr/>
        </p:nvSpPr>
        <p:spPr>
          <a:xfrm>
            <a:off x="7381103" y="1425367"/>
            <a:ext cx="2125362" cy="3508653"/>
          </a:xfrm>
          <a:prstGeom prst="rect">
            <a:avLst/>
          </a:prstGeom>
        </p:spPr>
        <p:txBody>
          <a:bodyPr wrap="square">
            <a:spAutoFit/>
          </a:bodyPr>
          <a:lstStyle/>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Под сместувачки објекти се сметаат сите сместувачки објекти кои се категоризирани и регистрирани за комерцијално работење</a:t>
            </a:r>
            <a:r>
              <a:rPr lang="mk-MK"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rPr>
              <a:t>.</a:t>
            </a:r>
            <a:endParaRPr lang="en-GB"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lvl="0">
              <a:tabLst>
                <a:tab pos="457200" algn="l"/>
              </a:tabLst>
            </a:pPr>
            <a:endParaRPr lang="mk-MK" sz="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 Ако изнајмувањето на капацитетот, со најмалку услуга ноќевање со доручек, е извршено преку македонска туристичка агенција истата го заверува  образецот  СУ – </a:t>
            </a:r>
            <a:r>
              <a:rPr lang="mk-MK"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rPr>
              <a:t>4</a:t>
            </a:r>
            <a:endParaRPr lang="en-GB"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lvl="0">
              <a:tabLst>
                <a:tab pos="457200" algn="l"/>
              </a:tabLst>
            </a:pPr>
            <a:endParaRPr lang="en-US" sz="900" dirty="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За гостите за кои сместувањето е закупено од македонска туристичка агенција, во сместувачки објекти од типот соба или апартман,заверка на пријавениот престој и плакање на туристичката такса за гостите од листата врши и туристичкото биро во местото каде што туристите престојувале</a:t>
            </a:r>
            <a:r>
              <a:rPr lang="mk-MK" sz="1200" dirty="0">
                <a:solidFill>
                  <a:prstClr val="black"/>
                </a:solidFill>
              </a:rPr>
              <a:t>.</a:t>
            </a:r>
          </a:p>
        </p:txBody>
      </p:sp>
    </p:spTree>
    <p:extLst>
      <p:ext uri="{BB962C8B-B14F-4D97-AF65-F5344CB8AC3E}">
        <p14:creationId xmlns:p14="http://schemas.microsoft.com/office/powerpoint/2010/main" val="30451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6278963" cy="369332"/>
          </a:xfrm>
          <a:prstGeom prst="rect">
            <a:avLst/>
          </a:prstGeom>
          <a:noFill/>
        </p:spPr>
        <p:txBody>
          <a:bodyPr wrap="none" rtlCol="0">
            <a:spAutoFit/>
          </a:bodyPr>
          <a:lstStyle/>
          <a:p>
            <a:r>
              <a:rPr lang="ru-RU" b="1" dirty="0"/>
              <a:t>13. Фактура за автобуски превоз или патен налог или сметка</a:t>
            </a:r>
            <a:endParaRPr lang="mk-MK" b="1" dirty="0"/>
          </a:p>
        </p:txBody>
      </p:sp>
      <p:sp>
        <p:nvSpPr>
          <p:cNvPr id="2" name="Rectangle 1"/>
          <p:cNvSpPr/>
          <p:nvPr/>
        </p:nvSpPr>
        <p:spPr>
          <a:xfrm>
            <a:off x="515773" y="364137"/>
            <a:ext cx="4993214" cy="923330"/>
          </a:xfrm>
          <a:prstGeom prst="rect">
            <a:avLst/>
          </a:prstGeom>
        </p:spPr>
        <p:txBody>
          <a:bodyPr wrap="square">
            <a:spAutoFit/>
          </a:bodyPr>
          <a:lstStyle/>
          <a:p>
            <a:r>
              <a:rPr lang="ru-RU" b="1" dirty="0" smtClean="0"/>
              <a:t>ФАКТУРА </a:t>
            </a:r>
            <a:r>
              <a:rPr lang="ru-RU" dirty="0" smtClean="0"/>
              <a:t>за автобуски превоз или </a:t>
            </a:r>
            <a:r>
              <a:rPr lang="ru-RU" b="1" dirty="0" smtClean="0"/>
              <a:t>патен налог </a:t>
            </a:r>
            <a:r>
              <a:rPr lang="ru-RU" dirty="0" smtClean="0"/>
              <a:t>или</a:t>
            </a:r>
            <a:r>
              <a:rPr lang="ru-RU" b="1" dirty="0" smtClean="0"/>
              <a:t> сметка </a:t>
            </a:r>
            <a:r>
              <a:rPr lang="ru-RU" dirty="0" smtClean="0"/>
              <a:t>со податоци за период, релација и износ кој треба да се плати</a:t>
            </a:r>
            <a:endParaRPr lang="en-US" dirty="0" smtClean="0"/>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73" y="1499402"/>
            <a:ext cx="5007087" cy="46645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823" y="1941430"/>
            <a:ext cx="5797559" cy="4222535"/>
          </a:xfrm>
          <a:prstGeom prst="rect">
            <a:avLst/>
          </a:prstGeom>
        </p:spPr>
      </p:pic>
    </p:spTree>
    <p:extLst>
      <p:ext uri="{BB962C8B-B14F-4D97-AF65-F5344CB8AC3E}">
        <p14:creationId xmlns:p14="http://schemas.microsoft.com/office/powerpoint/2010/main" val="18795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2885598" cy="369332"/>
          </a:xfrm>
          <a:prstGeom prst="rect">
            <a:avLst/>
          </a:prstGeom>
          <a:noFill/>
        </p:spPr>
        <p:txBody>
          <a:bodyPr wrap="none" rtlCol="0">
            <a:spAutoFit/>
          </a:bodyPr>
          <a:lstStyle/>
          <a:p>
            <a:r>
              <a:rPr lang="ru-RU" b="1" dirty="0"/>
              <a:t>14. </a:t>
            </a:r>
            <a:r>
              <a:rPr lang="ru-RU" b="1" dirty="0"/>
              <a:t>Доказ за платен превоз</a:t>
            </a:r>
            <a:endParaRPr lang="mk-MK" b="1" dirty="0"/>
          </a:p>
        </p:txBody>
      </p:sp>
      <p:sp>
        <p:nvSpPr>
          <p:cNvPr id="2" name="Rectangle 1"/>
          <p:cNvSpPr/>
          <p:nvPr/>
        </p:nvSpPr>
        <p:spPr>
          <a:xfrm>
            <a:off x="335493" y="360094"/>
            <a:ext cx="4610222" cy="2031325"/>
          </a:xfrm>
          <a:prstGeom prst="rect">
            <a:avLst/>
          </a:prstGeom>
        </p:spPr>
        <p:txBody>
          <a:bodyPr wrap="square">
            <a:spAutoFit/>
          </a:bodyPr>
          <a:lstStyle/>
          <a:p>
            <a:r>
              <a:rPr lang="mk-MK" b="1" dirty="0"/>
              <a:t>ДОКАЗ ЗА ПЛАТЕНА ФАКТУРА ЗА ПРЕВОЗ</a:t>
            </a:r>
          </a:p>
          <a:p>
            <a:endParaRPr lang="ru-RU" dirty="0"/>
          </a:p>
          <a:p>
            <a:r>
              <a:rPr lang="mk-MK" dirty="0"/>
              <a:t>Доказот треба да биде копија од банскарски заверен вирман (реализиран)  или извод со јасно видлив податок за бројот на фактурата за која се плаќа.</a:t>
            </a:r>
          </a:p>
          <a:p>
            <a:endParaRPr lang="en-US" dirty="0" smtClean="0"/>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93" y="2149172"/>
            <a:ext cx="6042864" cy="39385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422" y="1727579"/>
            <a:ext cx="5659394" cy="4059723"/>
          </a:xfrm>
          <a:prstGeom prst="rect">
            <a:avLst/>
          </a:prstGeom>
        </p:spPr>
      </p:pic>
    </p:spTree>
    <p:extLst>
      <p:ext uri="{BB962C8B-B14F-4D97-AF65-F5344CB8AC3E}">
        <p14:creationId xmlns:p14="http://schemas.microsoft.com/office/powerpoint/2010/main" val="12858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2061270" cy="369332"/>
          </a:xfrm>
          <a:prstGeom prst="rect">
            <a:avLst/>
          </a:prstGeom>
          <a:noFill/>
        </p:spPr>
        <p:txBody>
          <a:bodyPr wrap="none" rtlCol="0">
            <a:spAutoFit/>
          </a:bodyPr>
          <a:lstStyle/>
          <a:p>
            <a:r>
              <a:rPr lang="ru-RU" b="1" dirty="0"/>
              <a:t>15. </a:t>
            </a:r>
            <a:r>
              <a:rPr lang="ru-RU" b="1" dirty="0"/>
              <a:t>Интербус </a:t>
            </a:r>
            <a:r>
              <a:rPr lang="ru-RU" b="1" dirty="0"/>
              <a:t>листа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559014"/>
            <a:ext cx="2979129" cy="2862322"/>
          </a:xfrm>
          <a:prstGeom prst="rect">
            <a:avLst/>
          </a:prstGeom>
        </p:spPr>
        <p:txBody>
          <a:bodyPr wrap="square">
            <a:spAutoFit/>
          </a:bodyPr>
          <a:lstStyle/>
          <a:p>
            <a:r>
              <a:rPr lang="ru-RU" b="1" dirty="0" smtClean="0"/>
              <a:t>ИНТЕРБУС ЛИСТА</a:t>
            </a:r>
            <a:endParaRPr lang="sq-AL" b="1" dirty="0" smtClean="0"/>
          </a:p>
          <a:p>
            <a:endParaRPr lang="sq-AL" dirty="0"/>
          </a:p>
          <a:p>
            <a:r>
              <a:rPr lang="mk-MK" dirty="0"/>
              <a:t>Интербус листата треба да има јасен податок (печат) од превозникот, релација и период (согласно </a:t>
            </a:r>
            <a:r>
              <a:rPr lang="mk-MK" dirty="0" smtClean="0"/>
              <a:t>програмата</a:t>
            </a:r>
            <a:r>
              <a:rPr lang="mk-MK" dirty="0"/>
              <a:t>), список на патници и печати од гранични премини (согласно </a:t>
            </a:r>
            <a:r>
              <a:rPr lang="mk-MK" dirty="0" smtClean="0"/>
              <a:t>програмата</a:t>
            </a:r>
            <a:r>
              <a:rPr lang="mk-MK" dirty="0"/>
              <a:t>).</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405" y="321273"/>
            <a:ext cx="3962968" cy="58069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514" y="321273"/>
            <a:ext cx="4022998" cy="5790680"/>
          </a:xfrm>
          <a:prstGeom prst="rect">
            <a:avLst/>
          </a:prstGeom>
        </p:spPr>
      </p:pic>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93180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3B38E3B-FFE9-4AA9-A13B-21888D845768}"/>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2000" dirty="0">
                <a:solidFill>
                  <a:schemeClr val="accent1">
                    <a:lumMod val="75000"/>
                  </a:schemeClr>
                </a:solidFill>
                <a:effectLst>
                  <a:outerShdw blurRad="38100" dist="38100" dir="2700000" algn="tl">
                    <a:srgbClr val="000000">
                      <a:alpha val="43137"/>
                    </a:srgbClr>
                  </a:outerShdw>
                </a:effectLst>
              </a:rPr>
              <a:t>Агенција за промоција и поддршка на туризмот на Република Македонија</a:t>
            </a:r>
          </a:p>
        </p:txBody>
      </p:sp>
      <p:sp>
        <p:nvSpPr>
          <p:cNvPr id="2" name="TextBox 1">
            <a:extLst>
              <a:ext uri="{FF2B5EF4-FFF2-40B4-BE49-F238E27FC236}">
                <a16:creationId xmlns:a16="http://schemas.microsoft.com/office/drawing/2014/main" xmlns="" id="{AAA510B1-D7A3-48E4-8890-0D0B5E61A89C}"/>
              </a:ext>
            </a:extLst>
          </p:cNvPr>
          <p:cNvSpPr txBox="1"/>
          <p:nvPr/>
        </p:nvSpPr>
        <p:spPr>
          <a:xfrm>
            <a:off x="4843463" y="4612530"/>
            <a:ext cx="2132314" cy="707886"/>
          </a:xfrm>
          <a:prstGeom prst="rect">
            <a:avLst/>
          </a:prstGeom>
          <a:noFill/>
        </p:spPr>
        <p:txBody>
          <a:bodyPr wrap="none" rtlCol="0">
            <a:spAutoFit/>
          </a:bodyPr>
          <a:lstStyle/>
          <a:p>
            <a:pPr algn="ctr"/>
            <a:r>
              <a:rPr lang="mk-MK" sz="4000" dirty="0" smtClean="0">
                <a:solidFill>
                  <a:schemeClr val="accent1">
                    <a:lumMod val="75000"/>
                  </a:schemeClr>
                </a:solidFill>
                <a:effectLst>
                  <a:outerShdw blurRad="38100" dist="38100" dir="2700000" algn="tl">
                    <a:srgbClr val="000000">
                      <a:alpha val="43137"/>
                    </a:srgbClr>
                  </a:outerShdw>
                </a:effectLst>
              </a:rPr>
              <a:t>Со почит</a:t>
            </a:r>
            <a:endParaRPr lang="mk-MK" sz="4000" dirty="0">
              <a:solidFill>
                <a:schemeClr val="accent1">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2DDBA602-B00C-4D90-B9B2-E4EBBCD5FF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3463" y="1550708"/>
            <a:ext cx="1977102" cy="2008734"/>
          </a:xfrm>
          <a:prstGeom prst="rect">
            <a:avLst/>
          </a:prstGeom>
        </p:spPr>
      </p:pic>
    </p:spTree>
    <p:extLst>
      <p:ext uri="{BB962C8B-B14F-4D97-AF65-F5344CB8AC3E}">
        <p14:creationId xmlns:p14="http://schemas.microsoft.com/office/powerpoint/2010/main" val="17759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590C41-57A0-4553-B7C8-7BC4838F44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65704" y="746932"/>
            <a:ext cx="2129830" cy="2289568"/>
          </a:xfrm>
          <a:prstGeom prst="rect">
            <a:avLst/>
          </a:prstGeom>
        </p:spPr>
      </p:pic>
      <p:sp>
        <p:nvSpPr>
          <p:cNvPr id="6" name="TextBox 5">
            <a:extLst>
              <a:ext uri="{FF2B5EF4-FFF2-40B4-BE49-F238E27FC236}">
                <a16:creationId xmlns:a16="http://schemas.microsoft.com/office/drawing/2014/main" xmlns="" id="{3A47D444-4E07-4A2E-AD7D-2A3F2AF9D343}"/>
              </a:ext>
            </a:extLst>
          </p:cNvPr>
          <p:cNvSpPr txBox="1"/>
          <p:nvPr/>
        </p:nvSpPr>
        <p:spPr>
          <a:xfrm>
            <a:off x="7344687" y="3311759"/>
            <a:ext cx="3386055" cy="369332"/>
          </a:xfrm>
          <a:prstGeom prst="rect">
            <a:avLst/>
          </a:prstGeom>
          <a:noFill/>
        </p:spPr>
        <p:txBody>
          <a:bodyPr wrap="none" rtlCol="0">
            <a:spAutoFit/>
          </a:bodyPr>
          <a:lstStyle/>
          <a:p>
            <a:r>
              <a:rPr lang="mk-MK" dirty="0"/>
              <a:t>Влада на Република Македонија</a:t>
            </a:r>
          </a:p>
        </p:txBody>
      </p:sp>
      <p:pic>
        <p:nvPicPr>
          <p:cNvPr id="9" name="Picture 8">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5704" y="3956351"/>
            <a:ext cx="2129830" cy="2163906"/>
          </a:xfrm>
          <a:prstGeom prst="rect">
            <a:avLst/>
          </a:prstGeom>
        </p:spPr>
      </p:pic>
      <p:sp>
        <p:nvSpPr>
          <p:cNvPr id="24" name="TextBox 23">
            <a:extLst>
              <a:ext uri="{FF2B5EF4-FFF2-40B4-BE49-F238E27FC236}">
                <a16:creationId xmlns:a16="http://schemas.microsoft.com/office/drawing/2014/main" xmlns="" id="{BB47DB66-5858-408E-B87E-3FB38CCE86FB}"/>
              </a:ext>
            </a:extLst>
          </p:cNvPr>
          <p:cNvSpPr txBox="1"/>
          <p:nvPr/>
        </p:nvSpPr>
        <p:spPr>
          <a:xfrm>
            <a:off x="354728" y="619762"/>
            <a:ext cx="6482677" cy="5652253"/>
          </a:xfrm>
          <a:prstGeom prst="rect">
            <a:avLst/>
          </a:prstGeom>
          <a:noFill/>
        </p:spPr>
        <p:txBody>
          <a:bodyPr wrap="square" rtlCol="0">
            <a:spAutoFit/>
          </a:bodyPr>
          <a:lstStyle/>
          <a:p>
            <a:pPr lvl="0" algn="just">
              <a:lnSpc>
                <a:spcPct val="150000"/>
              </a:lnSpc>
            </a:pPr>
            <a:r>
              <a:rPr lang="ru-RU" sz="1100" dirty="0" smtClean="0"/>
              <a:t>1. </a:t>
            </a:r>
            <a:r>
              <a:rPr lang="ru-RU" sz="1100" b="1" dirty="0" smtClean="0"/>
              <a:t>СУ</a:t>
            </a:r>
            <a:r>
              <a:rPr lang="en-GB" sz="1100" b="1" dirty="0" smtClean="0"/>
              <a:t>6</a:t>
            </a:r>
            <a:r>
              <a:rPr lang="ru-RU" sz="1100" b="1" dirty="0" smtClean="0"/>
              <a:t> образец,</a:t>
            </a:r>
          </a:p>
          <a:p>
            <a:pPr lvl="0" algn="just">
              <a:lnSpc>
                <a:spcPct val="150000"/>
              </a:lnSpc>
            </a:pPr>
            <a:r>
              <a:rPr lang="ru-RU" sz="1100" dirty="0" smtClean="0"/>
              <a:t>2. </a:t>
            </a:r>
            <a:r>
              <a:rPr lang="ru-RU" sz="1100" b="1" dirty="0" smtClean="0"/>
              <a:t>Лиценца</a:t>
            </a:r>
            <a:r>
              <a:rPr lang="ru-RU" sz="1100" dirty="0" smtClean="0"/>
              <a:t> за туроператорска дејност,</a:t>
            </a:r>
          </a:p>
          <a:p>
            <a:pPr lvl="0" algn="just">
              <a:lnSpc>
                <a:spcPct val="150000"/>
              </a:lnSpc>
            </a:pPr>
            <a:r>
              <a:rPr lang="ru-RU" sz="1100" dirty="0" smtClean="0"/>
              <a:t>3. </a:t>
            </a:r>
            <a:r>
              <a:rPr lang="ru-RU" sz="1100" b="1" dirty="0" smtClean="0"/>
              <a:t>Програма за аранжманот,</a:t>
            </a:r>
          </a:p>
          <a:p>
            <a:pPr lvl="0" algn="just">
              <a:lnSpc>
                <a:spcPct val="150000"/>
              </a:lnSpc>
            </a:pPr>
            <a:r>
              <a:rPr lang="ru-RU" sz="1100" dirty="0" smtClean="0"/>
              <a:t>4. </a:t>
            </a:r>
            <a:r>
              <a:rPr lang="ru-RU" sz="1100" b="1" dirty="0" smtClean="0"/>
              <a:t>Договор со странски партнер </a:t>
            </a:r>
            <a:r>
              <a:rPr lang="ru-RU" sz="1100" dirty="0" smtClean="0"/>
              <a:t>со податоци за организатор на патување или овластување за субвенции,</a:t>
            </a:r>
          </a:p>
          <a:p>
            <a:pPr lvl="0" algn="just">
              <a:lnSpc>
                <a:spcPct val="150000"/>
              </a:lnSpc>
            </a:pPr>
            <a:r>
              <a:rPr lang="ru-RU" sz="1100" dirty="0" smtClean="0"/>
              <a:t>5. </a:t>
            </a:r>
            <a:r>
              <a:rPr lang="ru-RU" sz="1100" b="1" dirty="0" smtClean="0"/>
              <a:t>Потврда за група од странски партнер</a:t>
            </a:r>
            <a:r>
              <a:rPr lang="ru-RU" sz="1100" dirty="0" smtClean="0"/>
              <a:t>,</a:t>
            </a:r>
          </a:p>
          <a:p>
            <a:pPr lvl="0" algn="just">
              <a:lnSpc>
                <a:spcPct val="150000"/>
              </a:lnSpc>
            </a:pPr>
            <a:r>
              <a:rPr lang="ru-RU" sz="1100" dirty="0" smtClean="0"/>
              <a:t>6. </a:t>
            </a:r>
            <a:r>
              <a:rPr lang="ru-RU" sz="1100" b="1" dirty="0" smtClean="0"/>
              <a:t>Договор со сместувачки капацитет </a:t>
            </a:r>
            <a:r>
              <a:rPr lang="ru-RU" sz="1100" dirty="0" smtClean="0"/>
              <a:t>склучен пред или за време на престојот со минимум услуга ноќевање со појадок (валиден за периодот на престој на групата,</a:t>
            </a:r>
          </a:p>
          <a:p>
            <a:pPr lvl="0" algn="just">
              <a:lnSpc>
                <a:spcPct val="150000"/>
              </a:lnSpc>
            </a:pPr>
            <a:r>
              <a:rPr lang="ru-RU" sz="1100" dirty="0" smtClean="0"/>
              <a:t>7. </a:t>
            </a:r>
            <a:r>
              <a:rPr lang="mk-MK" sz="1100" b="1" dirty="0"/>
              <a:t>Решение за категоризација на хотелот </a:t>
            </a:r>
            <a:r>
              <a:rPr lang="mk-MK" sz="1100" dirty="0"/>
              <a:t>валидно за периодот на престој на </a:t>
            </a:r>
            <a:r>
              <a:rPr lang="mk-MK" sz="1100" dirty="0" smtClean="0"/>
              <a:t>групата</a:t>
            </a:r>
          </a:p>
          <a:p>
            <a:pPr lvl="0" algn="just">
              <a:lnSpc>
                <a:spcPct val="150000"/>
              </a:lnSpc>
            </a:pPr>
            <a:r>
              <a:rPr lang="mk-MK" sz="1100" dirty="0" smtClean="0"/>
              <a:t>8. </a:t>
            </a:r>
            <a:r>
              <a:rPr lang="mk-MK" sz="1100" b="1" dirty="0"/>
              <a:t>Фактура од сместувачкиот капацитет </a:t>
            </a:r>
            <a:r>
              <a:rPr lang="mk-MK" sz="1100" dirty="0"/>
              <a:t>со податоци за период, вид, количина на услуга и износ од сместувачкиот </a:t>
            </a:r>
            <a:r>
              <a:rPr lang="mk-MK" sz="1100" dirty="0" smtClean="0"/>
              <a:t>капацитет,</a:t>
            </a:r>
          </a:p>
          <a:p>
            <a:pPr lvl="0" algn="just">
              <a:lnSpc>
                <a:spcPct val="150000"/>
              </a:lnSpc>
            </a:pPr>
            <a:r>
              <a:rPr lang="mk-MK" sz="1100" dirty="0" smtClean="0"/>
              <a:t>9. </a:t>
            </a:r>
            <a:r>
              <a:rPr lang="mk-MK" sz="1100" b="1" dirty="0"/>
              <a:t>Руминг листа</a:t>
            </a:r>
            <a:r>
              <a:rPr lang="mk-MK" sz="1100" dirty="0"/>
              <a:t> или спецификација на гости од </a:t>
            </a:r>
            <a:r>
              <a:rPr lang="mk-MK" sz="1100" dirty="0" smtClean="0"/>
              <a:t>хотелот</a:t>
            </a:r>
          </a:p>
          <a:p>
            <a:pPr lvl="0" algn="just">
              <a:lnSpc>
                <a:spcPct val="150000"/>
              </a:lnSpc>
            </a:pPr>
            <a:r>
              <a:rPr lang="mk-MK" sz="1100" dirty="0" smtClean="0"/>
              <a:t>10. </a:t>
            </a:r>
            <a:r>
              <a:rPr lang="mk-MK" sz="1100" b="1" dirty="0" smtClean="0"/>
              <a:t>Доказ </a:t>
            </a:r>
            <a:r>
              <a:rPr lang="mk-MK" sz="1100" b="1" dirty="0"/>
              <a:t>за плаќање на </a:t>
            </a:r>
            <a:r>
              <a:rPr lang="mk-MK" sz="1100" b="1" dirty="0" smtClean="0"/>
              <a:t>фактурата - </a:t>
            </a:r>
            <a:r>
              <a:rPr lang="mk-MK" sz="1100" dirty="0"/>
              <a:t>копија од вирман или извод со наведен број на фактура за која се однесува </a:t>
            </a:r>
            <a:r>
              <a:rPr lang="mk-MK" sz="1100" dirty="0" smtClean="0"/>
              <a:t>плаќањето</a:t>
            </a:r>
          </a:p>
          <a:p>
            <a:pPr lvl="0" algn="just">
              <a:lnSpc>
                <a:spcPct val="150000"/>
              </a:lnSpc>
            </a:pPr>
            <a:r>
              <a:rPr lang="mk-MK" sz="1100" dirty="0" smtClean="0"/>
              <a:t>11.</a:t>
            </a:r>
            <a:r>
              <a:rPr lang="mk-MK" sz="1100" dirty="0"/>
              <a:t> </a:t>
            </a:r>
            <a:r>
              <a:rPr lang="mk-MK" sz="1100" b="1" dirty="0"/>
              <a:t>Доказ за платена туристичка </a:t>
            </a:r>
            <a:r>
              <a:rPr lang="mk-MK" sz="1100" b="1" dirty="0" smtClean="0"/>
              <a:t>такса</a:t>
            </a:r>
            <a:r>
              <a:rPr lang="mk-MK" sz="1100" dirty="0"/>
              <a:t> </a:t>
            </a:r>
            <a:r>
              <a:rPr lang="mk-MK" sz="1100" dirty="0" smtClean="0"/>
              <a:t>- </a:t>
            </a:r>
            <a:r>
              <a:rPr lang="mk-MK" sz="1100" dirty="0"/>
              <a:t>копија од вирман или извод со назнака за месецот за кој се однесува </a:t>
            </a:r>
            <a:r>
              <a:rPr lang="mk-MK" sz="1100" dirty="0" smtClean="0"/>
              <a:t>плаќањето</a:t>
            </a:r>
          </a:p>
          <a:p>
            <a:pPr lvl="0" algn="just">
              <a:lnSpc>
                <a:spcPct val="150000"/>
              </a:lnSpc>
            </a:pPr>
            <a:r>
              <a:rPr lang="mk-MK" sz="1100" dirty="0" smtClean="0"/>
              <a:t>12. </a:t>
            </a:r>
            <a:r>
              <a:rPr lang="mk-MK" sz="1100" b="1" dirty="0"/>
              <a:t>СУ4 образец </a:t>
            </a:r>
            <a:r>
              <a:rPr lang="mk-MK" sz="1100" dirty="0"/>
              <a:t>заверен од сместувачкиот </a:t>
            </a:r>
            <a:r>
              <a:rPr lang="mk-MK" sz="1100" dirty="0" smtClean="0"/>
              <a:t>капацитет</a:t>
            </a:r>
          </a:p>
          <a:p>
            <a:pPr lvl="0" algn="just">
              <a:lnSpc>
                <a:spcPct val="150000"/>
              </a:lnSpc>
            </a:pPr>
            <a:r>
              <a:rPr lang="mk-MK" sz="1100" dirty="0" smtClean="0"/>
              <a:t>13. </a:t>
            </a:r>
            <a:r>
              <a:rPr lang="mk-MK" sz="1100" b="1" dirty="0"/>
              <a:t>Фактура за автобуски превоз</a:t>
            </a:r>
            <a:r>
              <a:rPr lang="mk-MK" sz="1100" dirty="0"/>
              <a:t> или </a:t>
            </a:r>
            <a:r>
              <a:rPr lang="mk-MK" sz="1100" b="1" dirty="0"/>
              <a:t>патен налог</a:t>
            </a:r>
            <a:r>
              <a:rPr lang="mk-MK" sz="1100" dirty="0"/>
              <a:t> или </a:t>
            </a:r>
            <a:r>
              <a:rPr lang="mk-MK" sz="1100" b="1" dirty="0"/>
              <a:t>сметка со податоци</a:t>
            </a:r>
            <a:r>
              <a:rPr lang="mk-MK" sz="1100" dirty="0"/>
              <a:t> за период, релација и износ кој треба да се </a:t>
            </a:r>
            <a:r>
              <a:rPr lang="mk-MK" sz="1100" dirty="0" smtClean="0"/>
              <a:t>плати</a:t>
            </a:r>
          </a:p>
          <a:p>
            <a:pPr lvl="0" algn="just">
              <a:lnSpc>
                <a:spcPct val="150000"/>
              </a:lnSpc>
            </a:pPr>
            <a:r>
              <a:rPr lang="mk-MK" sz="1100" dirty="0" smtClean="0"/>
              <a:t>14. </a:t>
            </a:r>
            <a:r>
              <a:rPr lang="mk-MK" sz="1100" b="1" dirty="0"/>
              <a:t>Доказ за платен </a:t>
            </a:r>
            <a:r>
              <a:rPr lang="mk-MK" sz="1100" b="1" dirty="0" smtClean="0"/>
              <a:t>превоз - </a:t>
            </a:r>
            <a:r>
              <a:rPr lang="mk-MK" sz="1100" dirty="0"/>
              <a:t>копија од вирман или извод со наведен број на фактура за која се однесува </a:t>
            </a:r>
            <a:r>
              <a:rPr lang="mk-MK" sz="1100" dirty="0" smtClean="0"/>
              <a:t>плаќањето</a:t>
            </a:r>
          </a:p>
          <a:p>
            <a:pPr lvl="0" algn="just">
              <a:lnSpc>
                <a:spcPct val="150000"/>
              </a:lnSpc>
            </a:pPr>
            <a:r>
              <a:rPr lang="mk-MK" sz="1100" dirty="0" smtClean="0"/>
              <a:t>15. </a:t>
            </a:r>
            <a:r>
              <a:rPr lang="mk-MK" sz="1100" b="1" dirty="0"/>
              <a:t>Интербус листа</a:t>
            </a:r>
            <a:r>
              <a:rPr lang="mk-MK" sz="1100" dirty="0"/>
              <a:t> со видливи податоци за релација, патници и печати од гранични премини (согласно програмата)</a:t>
            </a:r>
            <a:endParaRPr lang="ru-RU" sz="1100" dirty="0"/>
          </a:p>
        </p:txBody>
      </p:sp>
      <p:sp>
        <p:nvSpPr>
          <p:cNvPr id="26" name="Rectangle 25">
            <a:extLst>
              <a:ext uri="{FF2B5EF4-FFF2-40B4-BE49-F238E27FC236}">
                <a16:creationId xmlns:a16="http://schemas.microsoft.com/office/drawing/2014/main" xmlns="" id="{BB78F0D7-75AB-4492-918C-794F567826D6}"/>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8" name="Rectangle 27">
            <a:extLst>
              <a:ext uri="{FF2B5EF4-FFF2-40B4-BE49-F238E27FC236}">
                <a16:creationId xmlns:a16="http://schemas.microsoft.com/office/drawing/2014/main" xmlns="" id="{0F31F7F4-C94A-4583-8099-A10F843BA0D7}"/>
              </a:ext>
            </a:extLst>
          </p:cNvPr>
          <p:cNvSpPr/>
          <p:nvPr/>
        </p:nvSpPr>
        <p:spPr>
          <a:xfrm>
            <a:off x="0" y="-3277"/>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108506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nodeType="withEffect">
                                  <p:stCondLst>
                                    <p:cond delay="4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childTnLst>
                                </p:cTn>
                              </p:par>
                              <p:par>
                                <p:cTn id="14" presetID="10" presetClass="entr" presetSubtype="0" fill="hold" grpId="0" nodeType="withEffect">
                                  <p:stCondLst>
                                    <p:cond delay="45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6F14BA22-7F6C-4732-8C53-F3F212BCA26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3" name="TextBox 22">
            <a:extLst>
              <a:ext uri="{FF2B5EF4-FFF2-40B4-BE49-F238E27FC236}">
                <a16:creationId xmlns:a16="http://schemas.microsoft.com/office/drawing/2014/main" xmlns="" id="{94C42C34-0B5B-41FF-8E0F-7D3B5B5A6800}"/>
              </a:ext>
            </a:extLst>
          </p:cNvPr>
          <p:cNvSpPr txBox="1"/>
          <p:nvPr/>
        </p:nvSpPr>
        <p:spPr>
          <a:xfrm>
            <a:off x="335493" y="6431086"/>
            <a:ext cx="1710725" cy="369332"/>
          </a:xfrm>
          <a:prstGeom prst="rect">
            <a:avLst/>
          </a:prstGeom>
          <a:noFill/>
        </p:spPr>
        <p:txBody>
          <a:bodyPr wrap="none" rtlCol="0">
            <a:spAutoFit/>
          </a:bodyPr>
          <a:lstStyle/>
          <a:p>
            <a:r>
              <a:rPr lang="ru-RU" b="1" dirty="0"/>
              <a:t>1. СУ </a:t>
            </a:r>
            <a:r>
              <a:rPr lang="ru-RU" b="1" dirty="0" smtClean="0"/>
              <a:t>6 </a:t>
            </a:r>
            <a:r>
              <a:rPr lang="ru-RU" b="1" dirty="0"/>
              <a:t>образец</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16" name="Rectangle 15"/>
          <p:cNvSpPr/>
          <p:nvPr/>
        </p:nvSpPr>
        <p:spPr>
          <a:xfrm>
            <a:off x="516047" y="187195"/>
            <a:ext cx="9434582" cy="5909310"/>
          </a:xfrm>
          <a:prstGeom prst="rect">
            <a:avLst/>
          </a:prstGeom>
        </p:spPr>
        <p:txBody>
          <a:bodyPr wrap="square">
            <a:spAutoFit/>
          </a:bodyPr>
          <a:lstStyle/>
          <a:p>
            <a:r>
              <a:rPr lang="ru-RU" sz="900" dirty="0"/>
              <a:t> 	        </a:t>
            </a:r>
            <a:r>
              <a:rPr lang="ru-RU" sz="900" b="1" dirty="0" smtClean="0"/>
              <a:t>РЕПУБЛИКА   </a:t>
            </a:r>
            <a:r>
              <a:rPr lang="ru-RU" sz="900" b="1" dirty="0"/>
              <a:t>МАКЕДОНИЈА                                         </a:t>
            </a:r>
            <a:r>
              <a:rPr lang="ru-RU" sz="900" b="1" dirty="0" smtClean="0"/>
              <a:t>ПРИЛОГ </a:t>
            </a:r>
            <a:r>
              <a:rPr lang="ru-RU" sz="900" b="1" dirty="0"/>
              <a:t>1			</a:t>
            </a:r>
          </a:p>
          <a:p>
            <a:r>
              <a:rPr lang="ru-RU" sz="900" b="1" dirty="0"/>
              <a:t>    	  МИНИСТЕРСТВО ЗА ЕКОНОМИЈА</a:t>
            </a:r>
          </a:p>
          <a:p>
            <a:r>
              <a:rPr lang="ru-RU" sz="900" dirty="0"/>
              <a:t>					</a:t>
            </a:r>
          </a:p>
          <a:p>
            <a:r>
              <a:rPr lang="ru-RU" sz="900" b="1" dirty="0"/>
              <a:t>Образец  СУ - </a:t>
            </a:r>
            <a:r>
              <a:rPr lang="ru-RU" sz="900" b="1" dirty="0" smtClean="0"/>
              <a:t>6</a:t>
            </a:r>
            <a:endParaRPr lang="ru-RU" sz="900" b="1" dirty="0"/>
          </a:p>
          <a:p>
            <a:endParaRPr lang="ru-RU" sz="900" dirty="0"/>
          </a:p>
          <a:p>
            <a:r>
              <a:rPr lang="ru-RU" sz="900" dirty="0"/>
              <a:t>БАРАЊЕ ЗА СУБВЕНЦИЈА ЗА ПРОГРАМАТА ЗА ОДМОР ВО СТРАНСКИОТ ПАТНИЧКИ (АВТОБУСКИ) ТУРИСТИЧКИ </a:t>
            </a:r>
            <a:r>
              <a:rPr lang="ru-RU" sz="900" dirty="0" smtClean="0"/>
              <a:t>ПРОМЕТ</a:t>
            </a:r>
            <a:endParaRPr lang="ru-RU" sz="900" dirty="0"/>
          </a:p>
          <a:p>
            <a:r>
              <a:rPr lang="ru-RU" sz="900" dirty="0"/>
              <a:t>Бр._______</a:t>
            </a:r>
          </a:p>
          <a:p>
            <a:endParaRPr lang="ru-RU" sz="900" dirty="0"/>
          </a:p>
          <a:p>
            <a:r>
              <a:rPr lang="ru-RU" sz="900" b="1" dirty="0"/>
              <a:t>1. Име и седиште на агенцијата </a:t>
            </a:r>
            <a:r>
              <a:rPr lang="en-US" sz="900" dirty="0" smtClean="0">
                <a:solidFill>
                  <a:srgbClr val="FF0000"/>
                </a:solidFill>
              </a:rPr>
              <a:t>(</a:t>
            </a:r>
            <a:r>
              <a:rPr lang="ru-RU" sz="900" u="sng" dirty="0" smtClean="0">
                <a:solidFill>
                  <a:srgbClr val="FF0000"/>
                </a:solidFill>
              </a:rPr>
              <a:t>Податоци за апликантот (организаторот на патувањето)</a:t>
            </a:r>
          </a:p>
          <a:p>
            <a:r>
              <a:rPr lang="ru-RU" sz="900" b="1" dirty="0" smtClean="0"/>
              <a:t>2. </a:t>
            </a:r>
            <a:r>
              <a:rPr lang="mk-MK" sz="900" b="1" dirty="0" smtClean="0"/>
              <a:t>Вид на превозно средство кое се користи за доаѓање во Р. Македонија</a:t>
            </a:r>
            <a:r>
              <a:rPr lang="ru-RU" sz="900" b="1" dirty="0" smtClean="0"/>
              <a:t> </a:t>
            </a:r>
            <a:r>
              <a:rPr lang="ru-RU" sz="900" u="sng" dirty="0" smtClean="0">
                <a:solidFill>
                  <a:srgbClr val="FF0000"/>
                </a:solidFill>
              </a:rPr>
              <a:t>(</a:t>
            </a:r>
            <a:r>
              <a:rPr lang="ru-RU" sz="900" u="sng" dirty="0">
                <a:solidFill>
                  <a:srgbClr val="FF0000"/>
                </a:solidFill>
              </a:rPr>
              <a:t>се наведуваат </a:t>
            </a:r>
            <a:r>
              <a:rPr lang="ru-RU" sz="900" u="sng" dirty="0" smtClean="0">
                <a:solidFill>
                  <a:srgbClr val="FF0000"/>
                </a:solidFill>
              </a:rPr>
              <a:t>)</a:t>
            </a:r>
          </a:p>
          <a:p>
            <a:r>
              <a:rPr lang="ru-RU" sz="900" b="1" dirty="0" smtClean="0"/>
              <a:t>3</a:t>
            </a:r>
            <a:r>
              <a:rPr lang="ru-RU" sz="900" b="1" dirty="0"/>
              <a:t>. </a:t>
            </a:r>
            <a:r>
              <a:rPr lang="ru-RU" sz="900" b="1" dirty="0" smtClean="0"/>
              <a:t>Место почеток/завршување на кружната тура </a:t>
            </a:r>
            <a:r>
              <a:rPr lang="en-US" sz="900" b="1" u="sng" dirty="0" smtClean="0">
                <a:solidFill>
                  <a:srgbClr val="FF0000"/>
                </a:solidFill>
              </a:rPr>
              <a:t> </a:t>
            </a:r>
            <a:r>
              <a:rPr lang="en-US" sz="900" u="sng" dirty="0" smtClean="0">
                <a:solidFill>
                  <a:srgbClr val="FF0000"/>
                </a:solidFill>
              </a:rPr>
              <a:t>(</a:t>
            </a:r>
            <a:r>
              <a:rPr lang="ru-RU" sz="900" u="sng" dirty="0" smtClean="0">
                <a:solidFill>
                  <a:srgbClr val="FF0000"/>
                </a:solidFill>
              </a:rPr>
              <a:t>место на тргнување/место на заминување</a:t>
            </a:r>
            <a:r>
              <a:rPr lang="en-US" sz="900" u="sng" dirty="0" smtClean="0">
                <a:solidFill>
                  <a:srgbClr val="FF0000"/>
                </a:solidFill>
              </a:rPr>
              <a:t>)</a:t>
            </a:r>
            <a:endParaRPr lang="ru-RU" sz="900" u="sng" dirty="0">
              <a:solidFill>
                <a:srgbClr val="FF0000"/>
              </a:solidFill>
            </a:endParaRPr>
          </a:p>
          <a:p>
            <a:r>
              <a:rPr lang="ru-RU" sz="900" b="1" dirty="0"/>
              <a:t>4. Дата  </a:t>
            </a:r>
            <a:r>
              <a:rPr lang="ru-RU" sz="900" b="1" dirty="0" smtClean="0"/>
              <a:t>на почеток/завршување на турата </a:t>
            </a:r>
            <a:r>
              <a:rPr lang="en-US" sz="900" u="sng" dirty="0" smtClean="0">
                <a:solidFill>
                  <a:srgbClr val="FF0000"/>
                </a:solidFill>
              </a:rPr>
              <a:t>(</a:t>
            </a:r>
            <a:r>
              <a:rPr lang="ru-RU" sz="900" u="sng" dirty="0" smtClean="0">
                <a:solidFill>
                  <a:srgbClr val="FF0000"/>
                </a:solidFill>
              </a:rPr>
              <a:t>дата на тргнување/дата на заминување согласно програма</a:t>
            </a:r>
            <a:r>
              <a:rPr lang="en-US" sz="900" u="sng" dirty="0" smtClean="0">
                <a:solidFill>
                  <a:srgbClr val="FF0000"/>
                </a:solidFill>
              </a:rPr>
              <a:t>)</a:t>
            </a:r>
            <a:r>
              <a:rPr lang="ru-RU" sz="900" u="sng" dirty="0" smtClean="0">
                <a:solidFill>
                  <a:srgbClr val="FF0000"/>
                </a:solidFill>
              </a:rPr>
              <a:t>  </a:t>
            </a:r>
            <a:r>
              <a:rPr lang="ru-RU" sz="900" dirty="0" smtClean="0"/>
              <a:t>                                             </a:t>
            </a:r>
            <a:endParaRPr lang="ru-RU" sz="900" dirty="0"/>
          </a:p>
          <a:p>
            <a:r>
              <a:rPr lang="mk-MK" sz="900" b="1" dirty="0" smtClean="0"/>
              <a:t>5</a:t>
            </a:r>
            <a:r>
              <a:rPr lang="mk-MK" sz="900" b="1" dirty="0"/>
              <a:t>. Име и седиште на сместувачките објекти во кои престојувале туристите во текот на кружното патување</a:t>
            </a:r>
            <a:r>
              <a:rPr lang="mk-MK" sz="900" dirty="0"/>
              <a:t>    </a:t>
            </a:r>
            <a:r>
              <a:rPr lang="mk-MK" sz="900" u="sng" dirty="0">
                <a:solidFill>
                  <a:srgbClr val="FF0000"/>
                </a:solidFill>
              </a:rPr>
              <a:t>Се наведуваат сите сместувачки капацитети каде претсојувале туристите</a:t>
            </a:r>
          </a:p>
          <a:p>
            <a:r>
              <a:rPr lang="mk-MK" sz="900" dirty="0"/>
              <a:t>а) </a:t>
            </a:r>
            <a:r>
              <a:rPr lang="mk-MK" sz="900" u="sng" dirty="0"/>
              <a:t>____________________________________________________________</a:t>
            </a:r>
            <a:endParaRPr lang="mk-MK" sz="900" dirty="0"/>
          </a:p>
          <a:p>
            <a:r>
              <a:rPr lang="mk-MK" sz="900" dirty="0"/>
              <a:t>б) ____________________________________________________________</a:t>
            </a:r>
          </a:p>
          <a:p>
            <a:r>
              <a:rPr lang="mk-MK" sz="900" dirty="0"/>
              <a:t>в) ____________________________________________________________</a:t>
            </a:r>
          </a:p>
          <a:p>
            <a:r>
              <a:rPr lang="mk-MK" sz="900" dirty="0"/>
              <a:t>г) ____________________________________________________________</a:t>
            </a:r>
          </a:p>
          <a:p>
            <a:r>
              <a:rPr lang="mk-MK" sz="900" b="1" dirty="0"/>
              <a:t>6. Вкупно траење на турата (број на ноќевања со доручек</a:t>
            </a:r>
            <a:r>
              <a:rPr lang="mk-MK" sz="900" b="1" dirty="0" smtClean="0"/>
              <a:t>)</a:t>
            </a:r>
            <a:r>
              <a:rPr lang="mk-MK" sz="900" u="sng" dirty="0">
                <a:solidFill>
                  <a:srgbClr val="FF0000"/>
                </a:solidFill>
              </a:rPr>
              <a:t> </a:t>
            </a:r>
            <a:r>
              <a:rPr lang="mk-MK" sz="900" u="sng" dirty="0" smtClean="0">
                <a:solidFill>
                  <a:srgbClr val="FF0000"/>
                </a:solidFill>
              </a:rPr>
              <a:t>(колку </a:t>
            </a:r>
            <a:r>
              <a:rPr lang="mk-MK" sz="900" u="sng" dirty="0">
                <a:solidFill>
                  <a:srgbClr val="FF0000"/>
                </a:solidFill>
              </a:rPr>
              <a:t>во земјава, колку во </a:t>
            </a:r>
            <a:r>
              <a:rPr lang="mk-MK" sz="900" u="sng" dirty="0" smtClean="0">
                <a:solidFill>
                  <a:srgbClr val="FF0000"/>
                </a:solidFill>
              </a:rPr>
              <a:t>регионот)</a:t>
            </a:r>
            <a:endParaRPr lang="mk-MK" sz="900" u="sng" dirty="0">
              <a:solidFill>
                <a:srgbClr val="FF0000"/>
              </a:solidFill>
            </a:endParaRPr>
          </a:p>
          <a:p>
            <a:r>
              <a:rPr lang="mk-MK" sz="900" b="1" dirty="0" smtClean="0"/>
              <a:t>7</a:t>
            </a:r>
            <a:r>
              <a:rPr lang="mk-MK" sz="900" b="1" dirty="0"/>
              <a:t>. Име и седиште на автобускиот </a:t>
            </a:r>
            <a:r>
              <a:rPr lang="mk-MK" sz="900" b="1" dirty="0" smtClean="0"/>
              <a:t>превозник</a:t>
            </a:r>
            <a:r>
              <a:rPr lang="mk-MK" sz="900" u="sng" dirty="0">
                <a:solidFill>
                  <a:srgbClr val="FF0000"/>
                </a:solidFill>
              </a:rPr>
              <a:t> </a:t>
            </a:r>
            <a:r>
              <a:rPr lang="mk-MK" sz="900" u="sng" dirty="0" smtClean="0">
                <a:solidFill>
                  <a:srgbClr val="FF0000"/>
                </a:solidFill>
              </a:rPr>
              <a:t>(податоци </a:t>
            </a:r>
            <a:r>
              <a:rPr lang="mk-MK" sz="900" u="sng" dirty="0">
                <a:solidFill>
                  <a:srgbClr val="FF0000"/>
                </a:solidFill>
              </a:rPr>
              <a:t>согласно интербус  </a:t>
            </a:r>
            <a:r>
              <a:rPr lang="mk-MK" sz="900" u="sng" dirty="0" smtClean="0">
                <a:solidFill>
                  <a:srgbClr val="FF0000"/>
                </a:solidFill>
              </a:rPr>
              <a:t>листа)</a:t>
            </a:r>
            <a:endParaRPr lang="mk-MK" sz="900" dirty="0"/>
          </a:p>
          <a:p>
            <a:r>
              <a:rPr lang="mk-MK" sz="900" b="1" dirty="0" smtClean="0"/>
              <a:t>8</a:t>
            </a:r>
            <a:r>
              <a:rPr lang="mk-MK" sz="900" b="1" dirty="0"/>
              <a:t>. Име и седиште на авионскиот превозник</a:t>
            </a:r>
            <a:r>
              <a:rPr lang="mk-MK" sz="900" dirty="0"/>
              <a:t> </a:t>
            </a:r>
            <a:r>
              <a:rPr lang="mk-MK" sz="900" dirty="0" smtClean="0"/>
              <a:t>(</a:t>
            </a:r>
            <a:r>
              <a:rPr lang="mk-MK" sz="900" u="sng" dirty="0" smtClean="0">
                <a:solidFill>
                  <a:srgbClr val="FF0000"/>
                </a:solidFill>
              </a:rPr>
              <a:t>Согласно </a:t>
            </a:r>
            <a:r>
              <a:rPr lang="mk-MK" sz="900" u="sng" dirty="0">
                <a:solidFill>
                  <a:srgbClr val="FF0000"/>
                </a:solidFill>
              </a:rPr>
              <a:t>договорот и документите од </a:t>
            </a:r>
            <a:r>
              <a:rPr lang="mk-MK" sz="900" u="sng" dirty="0" smtClean="0">
                <a:solidFill>
                  <a:srgbClr val="FF0000"/>
                </a:solidFill>
              </a:rPr>
              <a:t>превозникот)</a:t>
            </a:r>
            <a:endParaRPr lang="mk-MK" sz="900" u="sng" dirty="0">
              <a:solidFill>
                <a:srgbClr val="FF0000"/>
              </a:solidFill>
            </a:endParaRPr>
          </a:p>
          <a:p>
            <a:r>
              <a:rPr lang="mk-MK" sz="900" b="1" dirty="0" smtClean="0"/>
              <a:t>9</a:t>
            </a:r>
            <a:r>
              <a:rPr lang="mk-MK" sz="900" b="1" dirty="0"/>
              <a:t>. Износ на бараната субвенција</a:t>
            </a:r>
            <a:r>
              <a:rPr lang="mk-MK" sz="900" dirty="0"/>
              <a:t>  </a:t>
            </a:r>
            <a:r>
              <a:rPr lang="mk-MK" sz="900" dirty="0" smtClean="0"/>
              <a:t>(</a:t>
            </a:r>
            <a:r>
              <a:rPr lang="mk-MK" sz="900" u="sng" dirty="0" smtClean="0">
                <a:solidFill>
                  <a:srgbClr val="FF0000"/>
                </a:solidFill>
              </a:rPr>
              <a:t>број </a:t>
            </a:r>
            <a:r>
              <a:rPr lang="mk-MK" sz="900" u="sng" dirty="0">
                <a:solidFill>
                  <a:srgbClr val="FF0000"/>
                </a:solidFill>
              </a:rPr>
              <a:t>на туристи </a:t>
            </a:r>
            <a:r>
              <a:rPr lang="en-US" sz="900" u="sng" dirty="0">
                <a:solidFill>
                  <a:srgbClr val="FF0000"/>
                </a:solidFill>
              </a:rPr>
              <a:t>x </a:t>
            </a:r>
            <a:r>
              <a:rPr lang="mk-MK" sz="900" u="sng" dirty="0">
                <a:solidFill>
                  <a:srgbClr val="FF0000"/>
                </a:solidFill>
              </a:rPr>
              <a:t>износ </a:t>
            </a:r>
            <a:r>
              <a:rPr lang="mk-MK" sz="900" u="sng" dirty="0" smtClean="0">
                <a:solidFill>
                  <a:srgbClr val="FF0000"/>
                </a:solidFill>
              </a:rPr>
              <a:t>согласно </a:t>
            </a:r>
            <a:r>
              <a:rPr lang="mk-MK" sz="900" u="sng" dirty="0">
                <a:solidFill>
                  <a:srgbClr val="FF0000"/>
                </a:solidFill>
              </a:rPr>
              <a:t>земјата на потекло ден = вкупен износ </a:t>
            </a:r>
            <a:r>
              <a:rPr lang="mk-MK" sz="900" u="sng" dirty="0" smtClean="0">
                <a:solidFill>
                  <a:srgbClr val="FF0000"/>
                </a:solidFill>
              </a:rPr>
              <a:t>ден)</a:t>
            </a:r>
            <a:endParaRPr lang="mk-MK" sz="900" u="sng" dirty="0">
              <a:solidFill>
                <a:srgbClr val="FF0000"/>
              </a:solidFill>
            </a:endParaRPr>
          </a:p>
          <a:p>
            <a:r>
              <a:rPr lang="mk-MK" sz="900" b="1" dirty="0" smtClean="0"/>
              <a:t>10</a:t>
            </a:r>
            <a:r>
              <a:rPr lang="mk-MK" sz="900" b="1" dirty="0"/>
              <a:t>. Име и седиште на банката и број на сметка на агенцијата</a:t>
            </a:r>
            <a:endParaRPr lang="mk-MK" sz="900" dirty="0"/>
          </a:p>
          <a:p>
            <a:r>
              <a:rPr lang="mk-MK" sz="900" dirty="0"/>
              <a:t> </a:t>
            </a:r>
          </a:p>
          <a:p>
            <a:r>
              <a:rPr lang="ru-RU" sz="900" u="sng" dirty="0" smtClean="0">
                <a:solidFill>
                  <a:srgbClr val="FF0000"/>
                </a:solidFill>
              </a:rPr>
              <a:t>(Податоци </a:t>
            </a:r>
            <a:r>
              <a:rPr lang="ru-RU" sz="900" u="sng" dirty="0">
                <a:solidFill>
                  <a:srgbClr val="FF0000"/>
                </a:solidFill>
              </a:rPr>
              <a:t>за примателот на субвенција согласно изјавата на организаторот на пакет  </a:t>
            </a:r>
            <a:r>
              <a:rPr lang="ru-RU" sz="900" u="sng" dirty="0" smtClean="0">
                <a:solidFill>
                  <a:srgbClr val="FF0000"/>
                </a:solidFill>
              </a:rPr>
              <a:t>аранжманот</a:t>
            </a:r>
            <a:r>
              <a:rPr lang="ru-RU" sz="900" u="sng" dirty="0">
                <a:solidFill>
                  <a:srgbClr val="FF0000"/>
                </a:solidFill>
              </a:rPr>
              <a:t>)</a:t>
            </a:r>
          </a:p>
          <a:p>
            <a:r>
              <a:rPr lang="ru-RU" sz="900" dirty="0" smtClean="0"/>
              <a:t>Прилог</a:t>
            </a:r>
            <a:r>
              <a:rPr lang="ru-RU" sz="900" dirty="0"/>
              <a:t>: </a:t>
            </a:r>
          </a:p>
          <a:p>
            <a:endParaRPr lang="ru-RU" sz="900" dirty="0"/>
          </a:p>
          <a:p>
            <a:r>
              <a:rPr lang="en-US" sz="900" b="1" dirty="0"/>
              <a:t>I) </a:t>
            </a:r>
            <a:r>
              <a:rPr lang="mk-MK" sz="900" b="1" dirty="0"/>
              <a:t>Општа документација</a:t>
            </a:r>
            <a:r>
              <a:rPr lang="mk-MK" sz="900" dirty="0"/>
              <a:t>:</a:t>
            </a:r>
          </a:p>
          <a:p>
            <a:r>
              <a:rPr lang="mk-MK" sz="900" dirty="0"/>
              <a:t>-Програма за аранжман;</a:t>
            </a:r>
          </a:p>
          <a:p>
            <a:r>
              <a:rPr lang="mk-MK" sz="900" dirty="0"/>
              <a:t>-Лиценца А, или доказ (лиценца) за вршење дејност туроператор;</a:t>
            </a:r>
          </a:p>
          <a:p>
            <a:r>
              <a:rPr lang="mk-MK" sz="900" dirty="0"/>
              <a:t>-Договор за закуп со сместувачкиот капацитет и решение за категоризација на сместувачкиот капацитет;</a:t>
            </a:r>
          </a:p>
          <a:p>
            <a:r>
              <a:rPr lang="mk-MK" sz="900" dirty="0"/>
              <a:t>-Руминг листа заверена од сместувачкиот капацитет;</a:t>
            </a:r>
          </a:p>
          <a:p>
            <a:r>
              <a:rPr lang="mk-MK" sz="900" dirty="0"/>
              <a:t>-Доставена фактура и платена фактура за сместувачкиот капацитет и</a:t>
            </a:r>
          </a:p>
          <a:p>
            <a:r>
              <a:rPr lang="mk-MK" sz="900" dirty="0"/>
              <a:t>-Извод од банка за девизен прилив за странскиот туроператор по извршената уплата.</a:t>
            </a:r>
          </a:p>
          <a:p>
            <a:r>
              <a:rPr lang="mk-MK" sz="900" dirty="0"/>
              <a:t> </a:t>
            </a:r>
          </a:p>
          <a:p>
            <a:r>
              <a:rPr lang="en-US" sz="900" b="1" dirty="0"/>
              <a:t>II) </a:t>
            </a:r>
            <a:r>
              <a:rPr lang="mk-MK" sz="900" b="1" dirty="0"/>
              <a:t>Поединечна документација:</a:t>
            </a:r>
            <a:endParaRPr lang="mk-MK" sz="900" dirty="0"/>
          </a:p>
          <a:p>
            <a:r>
              <a:rPr lang="en-GB" sz="900" dirty="0"/>
              <a:t>-</a:t>
            </a:r>
            <a:r>
              <a:rPr lang="mk-MK" sz="900" dirty="0"/>
              <a:t>П</a:t>
            </a:r>
            <a:r>
              <a:rPr lang="en-GB" sz="900" dirty="0" err="1"/>
              <a:t>отврда</a:t>
            </a:r>
            <a:r>
              <a:rPr lang="en-GB" sz="900" dirty="0"/>
              <a:t> </a:t>
            </a:r>
            <a:r>
              <a:rPr lang="en-GB" sz="900" dirty="0" err="1"/>
              <a:t>за</a:t>
            </a:r>
            <a:r>
              <a:rPr lang="en-GB" sz="900" dirty="0"/>
              <a:t> </a:t>
            </a:r>
            <a:r>
              <a:rPr lang="en-GB" sz="900" dirty="0" err="1"/>
              <a:t>групата</a:t>
            </a:r>
            <a:r>
              <a:rPr lang="en-GB" sz="900" dirty="0"/>
              <a:t> </a:t>
            </a:r>
            <a:r>
              <a:rPr lang="en-GB" sz="900" dirty="0" err="1"/>
              <a:t>за</a:t>
            </a:r>
            <a:r>
              <a:rPr lang="en-GB" sz="900" dirty="0"/>
              <a:t> </a:t>
            </a:r>
            <a:r>
              <a:rPr lang="en-GB" sz="900" dirty="0" err="1"/>
              <a:t>која</a:t>
            </a:r>
            <a:r>
              <a:rPr lang="en-GB" sz="900" dirty="0"/>
              <a:t> </a:t>
            </a:r>
            <a:r>
              <a:rPr lang="en-GB" sz="900" dirty="0" err="1"/>
              <a:t>се</a:t>
            </a:r>
            <a:r>
              <a:rPr lang="en-GB" sz="900" dirty="0"/>
              <a:t> </a:t>
            </a:r>
            <a:r>
              <a:rPr lang="en-GB" sz="900" dirty="0" err="1"/>
              <a:t>однесува</a:t>
            </a:r>
            <a:r>
              <a:rPr lang="en-GB" sz="900" dirty="0"/>
              <a:t> </a:t>
            </a:r>
            <a:r>
              <a:rPr lang="en-GB" sz="900" dirty="0" err="1"/>
              <a:t>барањето</a:t>
            </a:r>
            <a:r>
              <a:rPr lang="en-GB" sz="900" dirty="0"/>
              <a:t> </a:t>
            </a:r>
            <a:r>
              <a:rPr lang="en-GB" sz="900" dirty="0" err="1"/>
              <a:t>со</a:t>
            </a:r>
            <a:r>
              <a:rPr lang="en-GB" sz="900" dirty="0"/>
              <a:t> </a:t>
            </a:r>
            <a:r>
              <a:rPr lang="en-GB" sz="900" dirty="0" err="1"/>
              <a:t>видливи</a:t>
            </a:r>
            <a:r>
              <a:rPr lang="en-GB" sz="900" dirty="0"/>
              <a:t> </a:t>
            </a:r>
            <a:r>
              <a:rPr lang="en-GB" sz="900" dirty="0" err="1"/>
              <a:t>податоци</a:t>
            </a:r>
            <a:r>
              <a:rPr lang="en-GB" sz="900" dirty="0"/>
              <a:t> </a:t>
            </a:r>
            <a:r>
              <a:rPr lang="en-GB" sz="900" dirty="0" err="1"/>
              <a:t>за</a:t>
            </a:r>
            <a:r>
              <a:rPr lang="en-GB" sz="900" dirty="0"/>
              <a:t> </a:t>
            </a:r>
            <a:r>
              <a:rPr lang="en-GB" sz="900" dirty="0" err="1"/>
              <a:t>патниците</a:t>
            </a:r>
            <a:r>
              <a:rPr lang="en-GB" sz="900" dirty="0"/>
              <a:t> и </a:t>
            </a:r>
            <a:r>
              <a:rPr lang="en-GB" sz="900" dirty="0" err="1"/>
              <a:t>периодот</a:t>
            </a:r>
            <a:r>
              <a:rPr lang="en-GB" sz="900" dirty="0"/>
              <a:t> </a:t>
            </a:r>
            <a:r>
              <a:rPr lang="en-GB" sz="900" dirty="0" err="1"/>
              <a:t>на</a:t>
            </a:r>
            <a:r>
              <a:rPr lang="en-GB" sz="900" dirty="0"/>
              <a:t> </a:t>
            </a:r>
            <a:r>
              <a:rPr lang="en-GB" sz="900" dirty="0" err="1"/>
              <a:t>престој</a:t>
            </a:r>
            <a:r>
              <a:rPr lang="en-GB" sz="900" dirty="0"/>
              <a:t>, </a:t>
            </a:r>
            <a:r>
              <a:rPr lang="en-GB" sz="900" dirty="0" err="1"/>
              <a:t>заверена</a:t>
            </a:r>
            <a:r>
              <a:rPr lang="en-GB" sz="900" dirty="0"/>
              <a:t> </a:t>
            </a:r>
            <a:r>
              <a:rPr lang="en-GB" sz="900" dirty="0" err="1"/>
              <a:t>од</a:t>
            </a:r>
            <a:r>
              <a:rPr lang="en-GB" sz="900" dirty="0"/>
              <a:t> </a:t>
            </a:r>
            <a:r>
              <a:rPr lang="en-GB" sz="900" dirty="0" err="1"/>
              <a:t>страна</a:t>
            </a:r>
            <a:r>
              <a:rPr lang="en-GB" sz="900" dirty="0"/>
              <a:t> </a:t>
            </a:r>
            <a:r>
              <a:rPr lang="en-GB" sz="900" dirty="0" err="1"/>
              <a:t>на</a:t>
            </a:r>
            <a:r>
              <a:rPr lang="en-GB" sz="900" dirty="0"/>
              <a:t> </a:t>
            </a:r>
            <a:r>
              <a:rPr lang="en-GB" sz="900" dirty="0" err="1"/>
              <a:t>странскиот</a:t>
            </a:r>
            <a:r>
              <a:rPr lang="en-GB" sz="900" dirty="0"/>
              <a:t> </a:t>
            </a:r>
            <a:r>
              <a:rPr lang="en-GB" sz="900" dirty="0" err="1"/>
              <a:t>партнер</a:t>
            </a:r>
            <a:r>
              <a:rPr lang="mk-MK" sz="900" dirty="0"/>
              <a:t>;</a:t>
            </a:r>
          </a:p>
          <a:p>
            <a:r>
              <a:rPr lang="mk-MK" sz="900" dirty="0"/>
              <a:t>-Копија од договорот со македонската туристичка агенција, или потврда за тура од странска агенција со македонска туристичка агенција од каде треба да се види дали македонската туристичка агенција работи во име и за сметка на на странската агенција, или е организатор кој продава програма на странска агенција;</a:t>
            </a:r>
          </a:p>
          <a:p>
            <a:r>
              <a:rPr lang="mk-MK" sz="900" dirty="0"/>
              <a:t>-фактура со видливи податоци за периодот и релацијата на движење на групата и доказ за нејзино плаќање и</a:t>
            </a:r>
          </a:p>
          <a:p>
            <a:r>
              <a:rPr lang="mk-MK" sz="900" dirty="0"/>
              <a:t>-интербус листа со видливи податоци за странските туристи и граничните премини</a:t>
            </a:r>
            <a:r>
              <a:rPr lang="mk-MK" sz="900" dirty="0" smtClean="0"/>
              <a:t>.</a:t>
            </a:r>
            <a:endParaRPr lang="ru-RU" sz="900" dirty="0"/>
          </a:p>
          <a:p>
            <a:r>
              <a:rPr lang="ru-RU" sz="900" dirty="0"/>
              <a:t>_______________________________               ___________________________________________</a:t>
            </a:r>
          </a:p>
          <a:p>
            <a:r>
              <a:rPr lang="ru-RU" sz="900" b="1" dirty="0"/>
              <a:t>МЕСТО И ДАТА НА ПОДНЕСУВАЊЕ	    </a:t>
            </a:r>
            <a:r>
              <a:rPr lang="en-GB" sz="900" b="1" dirty="0" smtClean="0"/>
              <a:t>        </a:t>
            </a:r>
            <a:r>
              <a:rPr lang="ru-RU" sz="900" b="1" dirty="0" smtClean="0"/>
              <a:t> </a:t>
            </a:r>
            <a:r>
              <a:rPr lang="ru-RU" sz="900" b="1" dirty="0"/>
              <a:t>ПЕЧАТ И ПОТПИС НА БАРАТЕЛОТ НА БАРАЊЕТО</a:t>
            </a:r>
            <a:endParaRPr lang="mk-MK" sz="900" b="1" dirty="0"/>
          </a:p>
        </p:txBody>
      </p:sp>
      <p:pic>
        <p:nvPicPr>
          <p:cNvPr id="24" name="Picture 23">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8631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086"/>
            <a:ext cx="3993529" cy="369332"/>
          </a:xfrm>
          <a:prstGeom prst="rect">
            <a:avLst/>
          </a:prstGeom>
          <a:noFill/>
        </p:spPr>
        <p:txBody>
          <a:bodyPr wrap="none" rtlCol="0">
            <a:spAutoFit/>
          </a:bodyPr>
          <a:lstStyle/>
          <a:p>
            <a:r>
              <a:rPr lang="ru-RU" b="1" dirty="0"/>
              <a:t>2. Лиценца за туроператорска дејност</a:t>
            </a:r>
            <a:endParaRPr lang="mk-MK" b="1" dirty="0"/>
          </a:p>
        </p:txBody>
      </p:sp>
      <p:sp>
        <p:nvSpPr>
          <p:cNvPr id="2" name="Rectangle 1"/>
          <p:cNvSpPr/>
          <p:nvPr/>
        </p:nvSpPr>
        <p:spPr>
          <a:xfrm>
            <a:off x="335493" y="1113809"/>
            <a:ext cx="5521610" cy="3970318"/>
          </a:xfrm>
          <a:prstGeom prst="rect">
            <a:avLst/>
          </a:prstGeom>
        </p:spPr>
        <p:txBody>
          <a:bodyPr wrap="square">
            <a:spAutoFit/>
          </a:bodyPr>
          <a:lstStyle/>
          <a:p>
            <a:r>
              <a:rPr lang="ru-RU" b="1" dirty="0"/>
              <a:t>ЛИЦЕНЦА ЗА ТУРОПЕРАТОРСКА ДЕЈНОСТ</a:t>
            </a:r>
          </a:p>
          <a:p>
            <a:endParaRPr lang="ru-RU" dirty="0"/>
          </a:p>
          <a:p>
            <a:endParaRPr lang="ru-RU" dirty="0"/>
          </a:p>
          <a:p>
            <a:endParaRPr lang="ru-RU" dirty="0"/>
          </a:p>
          <a:p>
            <a:pPr algn="just"/>
            <a:r>
              <a:rPr lang="ru-RU" dirty="0" smtClean="0"/>
              <a:t>1.</a:t>
            </a:r>
            <a:r>
              <a:rPr lang="en-GB" dirty="0" smtClean="0"/>
              <a:t> </a:t>
            </a:r>
            <a:r>
              <a:rPr lang="ru-RU" dirty="0" smtClean="0"/>
              <a:t>Лиценца </a:t>
            </a:r>
            <a:r>
              <a:rPr lang="ru-RU" dirty="0"/>
              <a:t>А- согласно законодавството на Република </a:t>
            </a:r>
            <a:r>
              <a:rPr lang="ru-RU" dirty="0" smtClean="0"/>
              <a:t>Македонија</a:t>
            </a:r>
            <a:r>
              <a:rPr lang="en-GB" dirty="0" smtClean="0"/>
              <a:t>.</a:t>
            </a:r>
            <a:endParaRPr lang="ru-RU" dirty="0"/>
          </a:p>
          <a:p>
            <a:pPr algn="just"/>
            <a:endParaRPr lang="ru-RU" dirty="0"/>
          </a:p>
          <a:p>
            <a:pPr algn="just"/>
            <a:endParaRPr lang="ru-RU" dirty="0"/>
          </a:p>
          <a:p>
            <a:pPr algn="just"/>
            <a:endParaRPr lang="ru-RU" dirty="0"/>
          </a:p>
          <a:p>
            <a:pPr lvl="0" algn="just"/>
            <a:r>
              <a:rPr lang="ru-RU" dirty="0" smtClean="0"/>
              <a:t>2.</a:t>
            </a:r>
            <a:r>
              <a:rPr lang="en-GB" dirty="0" smtClean="0"/>
              <a:t> </a:t>
            </a:r>
            <a:r>
              <a:rPr lang="mk-MK" dirty="0"/>
              <a:t>Согласно законодавството во останатите земји, потребно е да се достави документ со шифра на дејност  79.12, односно документ со јасно видлив податок дека апликантот е туроператор (организатор на пакет аранжман</a:t>
            </a:r>
            <a:r>
              <a:rPr lang="mk-MK" dirty="0" smtClean="0"/>
              <a:t>).</a:t>
            </a:r>
            <a:endParaRPr lang="mk-MK" dirty="0"/>
          </a:p>
        </p:txBody>
      </p:sp>
      <p:pic>
        <p:nvPicPr>
          <p:cNvPr id="9" name="Picture 8">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7539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2" y="6431086"/>
            <a:ext cx="3036537" cy="369332"/>
          </a:xfrm>
          <a:prstGeom prst="rect">
            <a:avLst/>
          </a:prstGeom>
          <a:noFill/>
        </p:spPr>
        <p:txBody>
          <a:bodyPr wrap="none" rtlCol="0">
            <a:spAutoFit/>
          </a:bodyPr>
          <a:lstStyle/>
          <a:p>
            <a:r>
              <a:rPr lang="ru-RU" b="1" dirty="0"/>
              <a:t>3. Програма за </a:t>
            </a:r>
            <a:r>
              <a:rPr lang="ru-RU" b="1" dirty="0"/>
              <a:t>аранжманот</a:t>
            </a:r>
            <a:endParaRPr lang="mk-MK" b="1" dirty="0"/>
          </a:p>
        </p:txBody>
      </p:sp>
      <p:sp>
        <p:nvSpPr>
          <p:cNvPr id="2" name="Rectangle 1"/>
          <p:cNvSpPr/>
          <p:nvPr/>
        </p:nvSpPr>
        <p:spPr>
          <a:xfrm>
            <a:off x="335492" y="1113809"/>
            <a:ext cx="9615815" cy="4247317"/>
          </a:xfrm>
          <a:prstGeom prst="rect">
            <a:avLst/>
          </a:prstGeom>
        </p:spPr>
        <p:txBody>
          <a:bodyPr wrap="square">
            <a:spAutoFit/>
          </a:bodyPr>
          <a:lstStyle/>
          <a:p>
            <a:r>
              <a:rPr lang="mk-MK" b="1" dirty="0"/>
              <a:t>ПРОГРАМА НА ПАКЕТ АРАНЖМАНОТ</a:t>
            </a:r>
          </a:p>
          <a:p>
            <a:r>
              <a:rPr lang="mk-MK" dirty="0"/>
              <a:t> </a:t>
            </a:r>
          </a:p>
          <a:p>
            <a:r>
              <a:rPr lang="mk-MK" dirty="0"/>
              <a:t>(ЛОГО НА ОРГАНИЗАТОРОТ НА ПАКЕТ АРАНЖМАНОТ)</a:t>
            </a:r>
          </a:p>
          <a:p>
            <a:r>
              <a:rPr lang="mk-MK" dirty="0"/>
              <a:t>  </a:t>
            </a:r>
          </a:p>
          <a:p>
            <a:pPr marL="285750" lvl="0" indent="-285750">
              <a:buFont typeface="Arial" panose="020B0604020202020204" pitchFamily="34" charset="0"/>
              <a:buChar char="•"/>
            </a:pPr>
            <a:r>
              <a:rPr lang="mk-MK" dirty="0"/>
              <a:t>Дата и место на поаѓање....податок до </a:t>
            </a:r>
            <a:r>
              <a:rPr lang="mk-MK" dirty="0" smtClean="0"/>
              <a:t>ноќевање,</a:t>
            </a:r>
          </a:p>
          <a:p>
            <a:pPr lvl="0"/>
            <a:endParaRPr lang="mk-MK" dirty="0"/>
          </a:p>
          <a:p>
            <a:pPr marL="285750" lvl="0" indent="-285750">
              <a:buFont typeface="Arial" panose="020B0604020202020204" pitchFamily="34" charset="0"/>
              <a:buChar char="•"/>
            </a:pPr>
            <a:r>
              <a:rPr lang="mk-MK" dirty="0"/>
              <a:t>Втор ден (дата) со податок за конкретен аранжман и податок за </a:t>
            </a:r>
            <a:r>
              <a:rPr lang="mk-MK" dirty="0" smtClean="0"/>
              <a:t>ноќевање,</a:t>
            </a:r>
          </a:p>
          <a:p>
            <a:pPr lvl="0"/>
            <a:endParaRPr lang="mk-MK" dirty="0"/>
          </a:p>
          <a:p>
            <a:pPr marL="285750" lvl="0" indent="-285750">
              <a:buFont typeface="Arial" panose="020B0604020202020204" pitchFamily="34" charset="0"/>
              <a:buChar char="•"/>
            </a:pPr>
            <a:r>
              <a:rPr lang="mk-MK" dirty="0"/>
              <a:t>Трет ден (дата) со податок за конкретен аранжман и податок за </a:t>
            </a:r>
            <a:r>
              <a:rPr lang="mk-MK" dirty="0" smtClean="0"/>
              <a:t>ноќевање,</a:t>
            </a:r>
          </a:p>
          <a:p>
            <a:pPr lvl="0"/>
            <a:endParaRPr lang="mk-MK" dirty="0"/>
          </a:p>
          <a:p>
            <a:pPr marL="285750" lvl="0" indent="-285750">
              <a:buFont typeface="Arial" panose="020B0604020202020204" pitchFamily="34" charset="0"/>
              <a:buChar char="•"/>
            </a:pPr>
            <a:r>
              <a:rPr lang="mk-MK" dirty="0"/>
              <a:t>Четврт ден (дата) со податок за конкретен аранжман и податок за </a:t>
            </a:r>
            <a:r>
              <a:rPr lang="mk-MK" dirty="0" smtClean="0"/>
              <a:t>ноќевање,</a:t>
            </a:r>
            <a:endParaRPr lang="mk-MK" dirty="0"/>
          </a:p>
          <a:p>
            <a:r>
              <a:rPr lang="mk-MK" dirty="0"/>
              <a:t> </a:t>
            </a:r>
          </a:p>
          <a:p>
            <a:r>
              <a:rPr lang="mk-MK" dirty="0" smtClean="0"/>
              <a:t>.................</a:t>
            </a:r>
            <a:endParaRPr lang="mk-MK" dirty="0"/>
          </a:p>
          <a:p>
            <a:r>
              <a:rPr lang="mk-MK" dirty="0"/>
              <a:t>             </a:t>
            </a:r>
          </a:p>
          <a:p>
            <a:r>
              <a:rPr lang="mk-MK" dirty="0"/>
              <a:t> </a:t>
            </a:r>
            <a:r>
              <a:rPr lang="mk-MK" dirty="0" smtClean="0"/>
              <a:t>- Податок </a:t>
            </a:r>
            <a:r>
              <a:rPr lang="mk-MK" dirty="0"/>
              <a:t>за заминување на групата/завршеток на </a:t>
            </a:r>
            <a:r>
              <a:rPr lang="mk-MK" dirty="0" smtClean="0"/>
              <a:t>програмата</a:t>
            </a:r>
            <a:endParaRPr lang="mk-MK" dirty="0"/>
          </a:p>
        </p:txBody>
      </p:sp>
      <p:pic>
        <p:nvPicPr>
          <p:cNvPr id="5" name="Picture 4">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31514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431170"/>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88752"/>
            <a:ext cx="3335978" cy="369332"/>
          </a:xfrm>
          <a:prstGeom prst="rect">
            <a:avLst/>
          </a:prstGeom>
          <a:noFill/>
        </p:spPr>
        <p:txBody>
          <a:bodyPr wrap="none" rtlCol="0">
            <a:spAutoFit/>
          </a:bodyPr>
          <a:lstStyle/>
          <a:p>
            <a:r>
              <a:rPr lang="ru-RU" b="1" dirty="0"/>
              <a:t>4. Договор со странски партнер</a:t>
            </a:r>
            <a:endParaRPr lang="mk-MK" b="1" dirty="0"/>
          </a:p>
        </p:txBody>
      </p:sp>
      <p:sp>
        <p:nvSpPr>
          <p:cNvPr id="2" name="Rectangle 1"/>
          <p:cNvSpPr/>
          <p:nvPr/>
        </p:nvSpPr>
        <p:spPr>
          <a:xfrm>
            <a:off x="656768" y="2127063"/>
            <a:ext cx="9615815" cy="1754326"/>
          </a:xfrm>
          <a:prstGeom prst="rect">
            <a:avLst/>
          </a:prstGeom>
        </p:spPr>
        <p:txBody>
          <a:bodyPr wrap="square">
            <a:spAutoFit/>
          </a:bodyPr>
          <a:lstStyle/>
          <a:p>
            <a:r>
              <a:rPr lang="mk-MK" b="1" dirty="0" smtClean="0"/>
              <a:t>ДОГОВОРО СО СТРАНСКИ ПАРТНЕР</a:t>
            </a:r>
            <a:endParaRPr lang="mk-MK" b="1" dirty="0"/>
          </a:p>
          <a:p>
            <a:r>
              <a:rPr lang="mk-MK" dirty="0"/>
              <a:t> </a:t>
            </a:r>
          </a:p>
          <a:p>
            <a:pPr algn="just"/>
            <a:r>
              <a:rPr lang="mk-MK" dirty="0"/>
              <a:t>Договорот треба да содржи задолжителен податок за правата и обврските опмеѓу договорните страни. Од овој договор треба да биде јасен податокот кој е организатор на пакет аранжманот, кој е апаликант за субвенции и во чие име и за чија сметка ќе биде аплицирањето за субвенции. Кој ќе биде овластен да го поднесува барањето за субвенција.</a:t>
            </a:r>
          </a:p>
        </p:txBody>
      </p:sp>
      <p:pic>
        <p:nvPicPr>
          <p:cNvPr id="5" name="Picture 4">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7632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431170"/>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88752"/>
            <a:ext cx="4233788" cy="369332"/>
          </a:xfrm>
          <a:prstGeom prst="rect">
            <a:avLst/>
          </a:prstGeom>
          <a:noFill/>
        </p:spPr>
        <p:txBody>
          <a:bodyPr wrap="none" rtlCol="0">
            <a:spAutoFit/>
          </a:bodyPr>
          <a:lstStyle/>
          <a:p>
            <a:r>
              <a:rPr lang="ru-RU" b="1" dirty="0"/>
              <a:t>5. </a:t>
            </a:r>
            <a:r>
              <a:rPr lang="ru-RU" b="1" dirty="0"/>
              <a:t>Потврда за група од странски </a:t>
            </a:r>
            <a:r>
              <a:rPr lang="ru-RU" b="1" dirty="0"/>
              <a:t>партнер</a:t>
            </a:r>
            <a:endParaRPr lang="mk-MK" b="1" dirty="0"/>
          </a:p>
        </p:txBody>
      </p:sp>
      <p:sp>
        <p:nvSpPr>
          <p:cNvPr id="2" name="Rectangle 1"/>
          <p:cNvSpPr/>
          <p:nvPr/>
        </p:nvSpPr>
        <p:spPr>
          <a:xfrm>
            <a:off x="607341" y="1163236"/>
            <a:ext cx="2836076" cy="2585323"/>
          </a:xfrm>
          <a:prstGeom prst="rect">
            <a:avLst/>
          </a:prstGeom>
        </p:spPr>
        <p:txBody>
          <a:bodyPr wrap="square">
            <a:spAutoFit/>
          </a:bodyPr>
          <a:lstStyle/>
          <a:p>
            <a:r>
              <a:rPr lang="mk-MK" b="1" dirty="0"/>
              <a:t>ПОТВРДА ЗА ГРУПА </a:t>
            </a:r>
          </a:p>
          <a:p>
            <a:endParaRPr lang="mk-MK" dirty="0"/>
          </a:p>
          <a:p>
            <a:pPr algn="just"/>
            <a:r>
              <a:rPr lang="mk-MK" dirty="0"/>
              <a:t>Потврдата за група ја издава старнскиот партнер и таа содржи податок за доаѓање/заминување и име и презиме на сите туристи кои ја сочинуваат групата.</a:t>
            </a:r>
          </a:p>
        </p:txBody>
      </p:sp>
      <p:pic>
        <p:nvPicPr>
          <p:cNvPr id="5" name="Picture 4">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195" y="502506"/>
            <a:ext cx="4825314" cy="5629533"/>
          </a:xfrm>
          <a:prstGeom prst="rect">
            <a:avLst/>
          </a:prstGeom>
        </p:spPr>
      </p:pic>
    </p:spTree>
    <p:extLst>
      <p:ext uri="{BB962C8B-B14F-4D97-AF65-F5344CB8AC3E}">
        <p14:creationId xmlns:p14="http://schemas.microsoft.com/office/powerpoint/2010/main" val="159728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901646" cy="369332"/>
          </a:xfrm>
          <a:prstGeom prst="rect">
            <a:avLst/>
          </a:prstGeom>
          <a:noFill/>
        </p:spPr>
        <p:txBody>
          <a:bodyPr wrap="none" rtlCol="0">
            <a:spAutoFit/>
          </a:bodyPr>
          <a:lstStyle/>
          <a:p>
            <a:r>
              <a:rPr lang="mk-MK" b="1" dirty="0"/>
              <a:t>6</a:t>
            </a:r>
            <a:r>
              <a:rPr lang="en-GB" b="1" dirty="0" smtClean="0"/>
              <a:t>. </a:t>
            </a:r>
            <a:r>
              <a:rPr lang="ru-RU" b="1" dirty="0" smtClean="0"/>
              <a:t>Договор </a:t>
            </a:r>
            <a:r>
              <a:rPr lang="ru-RU" b="1" dirty="0"/>
              <a:t>со сместувачки капацитет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274367" y="1075907"/>
            <a:ext cx="3157350" cy="3970318"/>
          </a:xfrm>
          <a:prstGeom prst="rect">
            <a:avLst/>
          </a:prstGeom>
        </p:spPr>
        <p:txBody>
          <a:bodyPr wrap="square">
            <a:spAutoFit/>
          </a:bodyPr>
          <a:lstStyle/>
          <a:p>
            <a:r>
              <a:rPr lang="mk-MK" b="1" dirty="0" smtClean="0"/>
              <a:t>ДОГОВОР СО СМЕСТУВАЧКИ КАПАЦИТЕТ</a:t>
            </a:r>
            <a:r>
              <a:rPr lang="en-GB" b="1" dirty="0" smtClean="0"/>
              <a:t>- </a:t>
            </a:r>
            <a:r>
              <a:rPr lang="ru-RU" dirty="0" smtClean="0"/>
              <a:t>склучен </a:t>
            </a:r>
            <a:r>
              <a:rPr lang="ru-RU" dirty="0"/>
              <a:t>пред или за време на престојот со минимум услуга ноќевање со појадок (валиден за периодот на престој на групата)</a:t>
            </a:r>
            <a:endParaRPr lang="mk-MK" b="1" dirty="0"/>
          </a:p>
          <a:p>
            <a:r>
              <a:rPr lang="mk-MK" dirty="0"/>
              <a:t> </a:t>
            </a:r>
          </a:p>
          <a:p>
            <a:r>
              <a:rPr lang="mk-MK" sz="1400" dirty="0"/>
              <a:t>Договорот треба да содржи задолжителен податок за страните (сместувачки капацитет и агенција), податок за видот на договорената услуга (минимум ноќевање со појадок), цена на услугите, период за кој е склучен договорот (валиден за периодот на престој на групата), дата на склучување на договорот.</a:t>
            </a:r>
            <a:endParaRPr lang="ru-R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975" y="80351"/>
            <a:ext cx="4915362" cy="62384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881" y="76974"/>
            <a:ext cx="3372687" cy="32945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595" y="3182622"/>
            <a:ext cx="3372687" cy="3136161"/>
          </a:xfrm>
          <a:prstGeom prst="rect">
            <a:avLst/>
          </a:prstGeom>
        </p:spPr>
      </p:pic>
      <p:pic>
        <p:nvPicPr>
          <p:cNvPr id="10" name="Picture 9">
            <a:extLst>
              <a:ext uri="{FF2B5EF4-FFF2-40B4-BE49-F238E27FC236}">
                <a16:creationId xmlns:a16="http://schemas.microsoft.com/office/drawing/2014/main" xmlns="" id="{C0EA0F67-90E7-4F60-950E-4CFEE32A4E4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1231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8506944" cy="369332"/>
          </a:xfrm>
          <a:prstGeom prst="rect">
            <a:avLst/>
          </a:prstGeom>
          <a:noFill/>
        </p:spPr>
        <p:txBody>
          <a:bodyPr wrap="none" rtlCol="0">
            <a:spAutoFit/>
          </a:bodyPr>
          <a:lstStyle/>
          <a:p>
            <a:r>
              <a:rPr lang="ru-RU" b="1" dirty="0"/>
              <a:t>7</a:t>
            </a:r>
            <a:r>
              <a:rPr lang="ru-RU" b="1" dirty="0"/>
              <a:t>. </a:t>
            </a:r>
            <a:r>
              <a:rPr lang="ru-RU" b="1" dirty="0"/>
              <a:t>Решение за категоризација </a:t>
            </a:r>
            <a:r>
              <a:rPr lang="ru-RU" dirty="0"/>
              <a:t>на хотелот валидно за периодот на престој на групата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2550869" y="1718458"/>
            <a:ext cx="7090261" cy="2031325"/>
          </a:xfrm>
          <a:prstGeom prst="rect">
            <a:avLst/>
          </a:prstGeom>
        </p:spPr>
        <p:txBody>
          <a:bodyPr wrap="square">
            <a:spAutoFit/>
          </a:bodyPr>
          <a:lstStyle/>
          <a:p>
            <a:pPr algn="just"/>
            <a:r>
              <a:rPr lang="mk-MK" b="1" dirty="0"/>
              <a:t>РЕШЕНИЕ ЗА КАТЕГОРИЗАЦИЈА НА  СМЕСТУВАЧКИ КАПАЦИТЕТ</a:t>
            </a:r>
          </a:p>
          <a:p>
            <a:pPr algn="just"/>
            <a:r>
              <a:rPr lang="mk-MK" dirty="0"/>
              <a:t> </a:t>
            </a:r>
          </a:p>
          <a:p>
            <a:pPr algn="just"/>
            <a:r>
              <a:rPr lang="mk-MK" dirty="0"/>
              <a:t> </a:t>
            </a:r>
          </a:p>
          <a:p>
            <a:pPr algn="just"/>
            <a:r>
              <a:rPr lang="mk-MK" dirty="0"/>
              <a:t>Решение за категоризација на сместувачки капацитет треба да биде издадено од Влада на Република Македонија, Министерство за економија или Општина (во зависност од видот на сместувачкиот капацитет), валидно за периодот на престој на групата.</a:t>
            </a:r>
            <a:endParaRPr lang="ru-RU" dirty="0"/>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5835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4252</TotalTime>
  <Words>800</Words>
  <Application>Microsoft Office PowerPoint</Application>
  <PresentationFormat>Widescreen</PresentationFormat>
  <Paragraphs>176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Myriad Pro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Mevludin Sulejmani</cp:lastModifiedBy>
  <cp:revision>158</cp:revision>
  <dcterms:created xsi:type="dcterms:W3CDTF">2018-04-18T07:13:48Z</dcterms:created>
  <dcterms:modified xsi:type="dcterms:W3CDTF">2018-09-12T12:33:45Z</dcterms:modified>
</cp:coreProperties>
</file>