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75" r:id="rId7"/>
    <p:sldId id="276" r:id="rId8"/>
    <p:sldId id="277" r:id="rId9"/>
    <p:sldId id="278" r:id="rId10"/>
    <p:sldId id="279" r:id="rId11"/>
    <p:sldId id="280" r:id="rId12"/>
    <p:sldId id="281" r:id="rId13"/>
    <p:sldId id="282" r:id="rId14"/>
    <p:sldId id="283" r:id="rId15"/>
    <p:sldId id="284" r:id="rId16"/>
    <p:sldId id="273" r:id="rId17"/>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6633"/>
    <a:srgbClr val="663300"/>
    <a:srgbClr val="FFFF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040EBA-BB2B-432D-9378-66BBBD619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k-MK"/>
          </a:p>
        </p:txBody>
      </p:sp>
      <p:sp>
        <p:nvSpPr>
          <p:cNvPr id="3" name="Subtitle 2">
            <a:extLst>
              <a:ext uri="{FF2B5EF4-FFF2-40B4-BE49-F238E27FC236}">
                <a16:creationId xmlns="" xmlns:a16="http://schemas.microsoft.com/office/drawing/2014/main" id="{7097082F-F8B1-4BA1-B1DB-D0A39FCA3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k-MK"/>
          </a:p>
        </p:txBody>
      </p:sp>
      <p:sp>
        <p:nvSpPr>
          <p:cNvPr id="4" name="Date Placeholder 3">
            <a:extLst>
              <a:ext uri="{FF2B5EF4-FFF2-40B4-BE49-F238E27FC236}">
                <a16:creationId xmlns="" xmlns:a16="http://schemas.microsoft.com/office/drawing/2014/main" id="{84DB9F31-F5C1-47CC-AB8F-35190F20E926}"/>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A011523D-9640-45F5-9272-F23AEBEB61D8}"/>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 xmlns:a16="http://schemas.microsoft.com/office/drawing/2014/main" id="{600E7F40-4D2C-4A3A-89F5-2BE6AD62209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52274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5AC0A-5731-4B00-A95B-631E85383A62}"/>
              </a:ext>
            </a:extLst>
          </p:cNvPr>
          <p:cNvSpPr>
            <a:spLocks noGrp="1"/>
          </p:cNvSpPr>
          <p:nvPr>
            <p:ph type="title"/>
          </p:nvPr>
        </p:nvSpPr>
        <p:spPr/>
        <p:txBody>
          <a:bodyPr/>
          <a:lstStyle/>
          <a:p>
            <a:r>
              <a:rPr lang="en-US"/>
              <a:t>Click to edit Master title style</a:t>
            </a:r>
            <a:endParaRPr lang="mk-MK"/>
          </a:p>
        </p:txBody>
      </p:sp>
      <p:sp>
        <p:nvSpPr>
          <p:cNvPr id="3" name="Vertical Text Placeholder 2">
            <a:extLst>
              <a:ext uri="{FF2B5EF4-FFF2-40B4-BE49-F238E27FC236}">
                <a16:creationId xmlns="" xmlns:a16="http://schemas.microsoft.com/office/drawing/2014/main" id="{B6483B48-F554-462E-8F22-C932BC6CE8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 xmlns:a16="http://schemas.microsoft.com/office/drawing/2014/main" id="{E6CCCD3D-7419-4A49-BD21-EB1EC93770DC}"/>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07D54D57-CDC7-45AA-9D29-425633755A93}"/>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 xmlns:a16="http://schemas.microsoft.com/office/drawing/2014/main" id="{9F28298E-B05A-4483-B69E-580B64D82856}"/>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86844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5CB1C9A-6F23-4816-962F-31CC3666ED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k-MK"/>
          </a:p>
        </p:txBody>
      </p:sp>
      <p:sp>
        <p:nvSpPr>
          <p:cNvPr id="3" name="Vertical Text Placeholder 2">
            <a:extLst>
              <a:ext uri="{FF2B5EF4-FFF2-40B4-BE49-F238E27FC236}">
                <a16:creationId xmlns="" xmlns:a16="http://schemas.microsoft.com/office/drawing/2014/main" id="{9720996F-F4A2-4E1E-AD0C-4081B7D70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 xmlns:a16="http://schemas.microsoft.com/office/drawing/2014/main" id="{564FB6B0-BF10-457C-AC21-B2ECD79710E6}"/>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4EDC9A27-003A-4A02-AB57-497D8371D7BF}"/>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 xmlns:a16="http://schemas.microsoft.com/office/drawing/2014/main" id="{FA64B69B-DBEB-4673-A14C-21B2C154D34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65883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0C6377-E1F0-41E4-82CE-AE40CC70A732}"/>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 xmlns:a16="http://schemas.microsoft.com/office/drawing/2014/main" id="{7AABBB8B-D24E-4267-890E-2F9B902BFA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 xmlns:a16="http://schemas.microsoft.com/office/drawing/2014/main" id="{AD4FBF58-AD5A-4DF7-8AA6-3EF0BEBA80A0}"/>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EF643F48-5B9E-4F0E-93FB-5FB3C0D54FE7}"/>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 xmlns:a16="http://schemas.microsoft.com/office/drawing/2014/main" id="{62662021-4257-4BD0-A3AE-27481F11A21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4819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1766E-D961-4EEA-AD54-6C9CA1E56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k-MK"/>
          </a:p>
        </p:txBody>
      </p:sp>
      <p:sp>
        <p:nvSpPr>
          <p:cNvPr id="3" name="Text Placeholder 2">
            <a:extLst>
              <a:ext uri="{FF2B5EF4-FFF2-40B4-BE49-F238E27FC236}">
                <a16:creationId xmlns="" xmlns:a16="http://schemas.microsoft.com/office/drawing/2014/main" id="{AEA4A9EC-54D7-4AC6-8DD1-C1C6F085A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CEF83DF-7E0A-4AE3-84BC-2FFC2F53E2F2}"/>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20A93D4D-9C50-4E22-88E8-74B0158EEC62}"/>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 xmlns:a16="http://schemas.microsoft.com/office/drawing/2014/main" id="{99BFCB25-DEF3-4840-81CD-8194ACFAC5B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0901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54E05-D524-4232-81A6-29AD0886B70A}"/>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 xmlns:a16="http://schemas.microsoft.com/office/drawing/2014/main" id="{FA8B7ABC-7847-459D-AEA8-C24179DDCC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a:extLst>
              <a:ext uri="{FF2B5EF4-FFF2-40B4-BE49-F238E27FC236}">
                <a16:creationId xmlns="" xmlns:a16="http://schemas.microsoft.com/office/drawing/2014/main" id="{3BAF100C-A670-4BAA-AA24-E1846B38E8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a:extLst>
              <a:ext uri="{FF2B5EF4-FFF2-40B4-BE49-F238E27FC236}">
                <a16:creationId xmlns="" xmlns:a16="http://schemas.microsoft.com/office/drawing/2014/main" id="{581C4955-7864-4615-B866-5BAEAAC9EB1E}"/>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6" name="Footer Placeholder 5">
            <a:extLst>
              <a:ext uri="{FF2B5EF4-FFF2-40B4-BE49-F238E27FC236}">
                <a16:creationId xmlns="" xmlns:a16="http://schemas.microsoft.com/office/drawing/2014/main" id="{5BD65193-6E6F-4446-A0CD-00060EF8A359}"/>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 xmlns:a16="http://schemas.microsoft.com/office/drawing/2014/main" id="{EA78CFDF-0CF4-427E-BC39-C5EE4BB3FB5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04704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FAB96-B648-403B-A1B3-524EE57DE6E6}"/>
              </a:ext>
            </a:extLst>
          </p:cNvPr>
          <p:cNvSpPr>
            <a:spLocks noGrp="1"/>
          </p:cNvSpPr>
          <p:nvPr>
            <p:ph type="title"/>
          </p:nvPr>
        </p:nvSpPr>
        <p:spPr>
          <a:xfrm>
            <a:off x="839788" y="365125"/>
            <a:ext cx="10515600" cy="1325563"/>
          </a:xfrm>
        </p:spPr>
        <p:txBody>
          <a:bodyPr/>
          <a:lstStyle/>
          <a:p>
            <a:r>
              <a:rPr lang="en-US"/>
              <a:t>Click to edit Master title style</a:t>
            </a:r>
            <a:endParaRPr lang="mk-MK"/>
          </a:p>
        </p:txBody>
      </p:sp>
      <p:sp>
        <p:nvSpPr>
          <p:cNvPr id="3" name="Text Placeholder 2">
            <a:extLst>
              <a:ext uri="{FF2B5EF4-FFF2-40B4-BE49-F238E27FC236}">
                <a16:creationId xmlns="" xmlns:a16="http://schemas.microsoft.com/office/drawing/2014/main" id="{B1EACAF1-08A6-4F80-A2E3-8F12CF19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5BEE5AF-423C-4AC5-9700-08E6B30618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a:extLst>
              <a:ext uri="{FF2B5EF4-FFF2-40B4-BE49-F238E27FC236}">
                <a16:creationId xmlns="" xmlns:a16="http://schemas.microsoft.com/office/drawing/2014/main" id="{20AD575E-47B1-49CB-8EFD-F1C5C565C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AA624E7-7BEA-447F-AA2F-D128FA7E47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Date Placeholder 6">
            <a:extLst>
              <a:ext uri="{FF2B5EF4-FFF2-40B4-BE49-F238E27FC236}">
                <a16:creationId xmlns="" xmlns:a16="http://schemas.microsoft.com/office/drawing/2014/main" id="{E092ADDA-B50C-41F5-9C3F-81F1E79B7B05}"/>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8" name="Footer Placeholder 7">
            <a:extLst>
              <a:ext uri="{FF2B5EF4-FFF2-40B4-BE49-F238E27FC236}">
                <a16:creationId xmlns="" xmlns:a16="http://schemas.microsoft.com/office/drawing/2014/main" id="{642555A2-1ACD-4DCC-87EC-102AAD3B6AC9}"/>
              </a:ext>
            </a:extLst>
          </p:cNvPr>
          <p:cNvSpPr>
            <a:spLocks noGrp="1"/>
          </p:cNvSpPr>
          <p:nvPr>
            <p:ph type="ftr" sz="quarter" idx="11"/>
          </p:nvPr>
        </p:nvSpPr>
        <p:spPr/>
        <p:txBody>
          <a:bodyPr/>
          <a:lstStyle/>
          <a:p>
            <a:endParaRPr lang="mk-MK"/>
          </a:p>
        </p:txBody>
      </p:sp>
      <p:sp>
        <p:nvSpPr>
          <p:cNvPr id="9" name="Slide Number Placeholder 8">
            <a:extLst>
              <a:ext uri="{FF2B5EF4-FFF2-40B4-BE49-F238E27FC236}">
                <a16:creationId xmlns="" xmlns:a16="http://schemas.microsoft.com/office/drawing/2014/main" id="{005012DD-706B-4C5D-B4C4-777E334C0214}"/>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80031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0A35E-71C5-419E-9197-A8905CFE1927}"/>
              </a:ext>
            </a:extLst>
          </p:cNvPr>
          <p:cNvSpPr>
            <a:spLocks noGrp="1"/>
          </p:cNvSpPr>
          <p:nvPr>
            <p:ph type="title"/>
          </p:nvPr>
        </p:nvSpPr>
        <p:spPr/>
        <p:txBody>
          <a:bodyPr/>
          <a:lstStyle/>
          <a:p>
            <a:r>
              <a:rPr lang="en-US"/>
              <a:t>Click to edit Master title style</a:t>
            </a:r>
            <a:endParaRPr lang="mk-MK"/>
          </a:p>
        </p:txBody>
      </p:sp>
      <p:sp>
        <p:nvSpPr>
          <p:cNvPr id="3" name="Date Placeholder 2">
            <a:extLst>
              <a:ext uri="{FF2B5EF4-FFF2-40B4-BE49-F238E27FC236}">
                <a16:creationId xmlns="" xmlns:a16="http://schemas.microsoft.com/office/drawing/2014/main" id="{C0F6881A-2A8A-444B-88F5-A22F579F8FF5}"/>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4" name="Footer Placeholder 3">
            <a:extLst>
              <a:ext uri="{FF2B5EF4-FFF2-40B4-BE49-F238E27FC236}">
                <a16:creationId xmlns="" xmlns:a16="http://schemas.microsoft.com/office/drawing/2014/main" id="{A8C46CA2-324E-413F-A146-0A1C8048E3AB}"/>
              </a:ext>
            </a:extLst>
          </p:cNvPr>
          <p:cNvSpPr>
            <a:spLocks noGrp="1"/>
          </p:cNvSpPr>
          <p:nvPr>
            <p:ph type="ftr" sz="quarter" idx="11"/>
          </p:nvPr>
        </p:nvSpPr>
        <p:spPr/>
        <p:txBody>
          <a:bodyPr/>
          <a:lstStyle/>
          <a:p>
            <a:endParaRPr lang="mk-MK"/>
          </a:p>
        </p:txBody>
      </p:sp>
      <p:sp>
        <p:nvSpPr>
          <p:cNvPr id="5" name="Slide Number Placeholder 4">
            <a:extLst>
              <a:ext uri="{FF2B5EF4-FFF2-40B4-BE49-F238E27FC236}">
                <a16:creationId xmlns="" xmlns:a16="http://schemas.microsoft.com/office/drawing/2014/main" id="{8D2B4044-C6BB-4ADB-9BDC-3B58F6E7C96B}"/>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92967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EDB8B86-67DF-4C60-9E16-631EBED4B334}"/>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3" name="Footer Placeholder 2">
            <a:extLst>
              <a:ext uri="{FF2B5EF4-FFF2-40B4-BE49-F238E27FC236}">
                <a16:creationId xmlns="" xmlns:a16="http://schemas.microsoft.com/office/drawing/2014/main" id="{842CA0C1-0814-4460-9EF6-8F3ACB9C42BC}"/>
              </a:ext>
            </a:extLst>
          </p:cNvPr>
          <p:cNvSpPr>
            <a:spLocks noGrp="1"/>
          </p:cNvSpPr>
          <p:nvPr>
            <p:ph type="ftr" sz="quarter" idx="11"/>
          </p:nvPr>
        </p:nvSpPr>
        <p:spPr/>
        <p:txBody>
          <a:bodyPr/>
          <a:lstStyle/>
          <a:p>
            <a:endParaRPr lang="mk-MK"/>
          </a:p>
        </p:txBody>
      </p:sp>
      <p:sp>
        <p:nvSpPr>
          <p:cNvPr id="4" name="Slide Number Placeholder 3">
            <a:extLst>
              <a:ext uri="{FF2B5EF4-FFF2-40B4-BE49-F238E27FC236}">
                <a16:creationId xmlns="" xmlns:a16="http://schemas.microsoft.com/office/drawing/2014/main" id="{9B21B9FB-7D5A-4942-82D7-439AA4A5CE20}"/>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34414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595C1-28FF-4CA9-A899-7D402C240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Content Placeholder 2">
            <a:extLst>
              <a:ext uri="{FF2B5EF4-FFF2-40B4-BE49-F238E27FC236}">
                <a16:creationId xmlns="" xmlns:a16="http://schemas.microsoft.com/office/drawing/2014/main" id="{0B21A688-4954-4021-A39A-742987C2B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a:extLst>
              <a:ext uri="{FF2B5EF4-FFF2-40B4-BE49-F238E27FC236}">
                <a16:creationId xmlns="" xmlns:a16="http://schemas.microsoft.com/office/drawing/2014/main" id="{CD36FE09-6337-4B27-AD8D-518AEF340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C4AB01A-235A-4FBD-AA59-924B8E536BA2}"/>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6" name="Footer Placeholder 5">
            <a:extLst>
              <a:ext uri="{FF2B5EF4-FFF2-40B4-BE49-F238E27FC236}">
                <a16:creationId xmlns="" xmlns:a16="http://schemas.microsoft.com/office/drawing/2014/main" id="{26379D90-9BAD-45E2-8D7F-2B606ABA1006}"/>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 xmlns:a16="http://schemas.microsoft.com/office/drawing/2014/main" id="{534C8DC3-57F0-4362-8BDA-E9264A34EE8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58707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38DCD-4A3D-4F07-9E25-CFEAD65C8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Picture Placeholder 2">
            <a:extLst>
              <a:ext uri="{FF2B5EF4-FFF2-40B4-BE49-F238E27FC236}">
                <a16:creationId xmlns="" xmlns:a16="http://schemas.microsoft.com/office/drawing/2014/main" id="{EE279C68-31AD-4FAC-9A92-5C7CB5928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a:extLst>
              <a:ext uri="{FF2B5EF4-FFF2-40B4-BE49-F238E27FC236}">
                <a16:creationId xmlns="" xmlns:a16="http://schemas.microsoft.com/office/drawing/2014/main" id="{680421D6-AB51-4C28-BD7D-EDAB66502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63B6C3-88BD-4782-9763-BE9B90A35CD1}"/>
              </a:ext>
            </a:extLst>
          </p:cNvPr>
          <p:cNvSpPr>
            <a:spLocks noGrp="1"/>
          </p:cNvSpPr>
          <p:nvPr>
            <p:ph type="dt" sz="half" idx="10"/>
          </p:nvPr>
        </p:nvSpPr>
        <p:spPr/>
        <p:txBody>
          <a:bodyPr/>
          <a:lstStyle/>
          <a:p>
            <a:fld id="{282F32B2-2DD8-4160-AA5C-D33FBBC03111}" type="datetimeFigureOut">
              <a:rPr lang="mk-MK" smtClean="0"/>
              <a:t>18.09.2018</a:t>
            </a:fld>
            <a:endParaRPr lang="mk-MK"/>
          </a:p>
        </p:txBody>
      </p:sp>
      <p:sp>
        <p:nvSpPr>
          <p:cNvPr id="6" name="Footer Placeholder 5">
            <a:extLst>
              <a:ext uri="{FF2B5EF4-FFF2-40B4-BE49-F238E27FC236}">
                <a16:creationId xmlns="" xmlns:a16="http://schemas.microsoft.com/office/drawing/2014/main" id="{C876427C-94E1-4A00-A5B4-C8E8051801BE}"/>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 xmlns:a16="http://schemas.microsoft.com/office/drawing/2014/main" id="{FE3DD88B-0D82-4886-93FE-B8393AA8603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65866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1B512DD-30A2-44B7-89A2-57041921B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k-MK"/>
          </a:p>
        </p:txBody>
      </p:sp>
      <p:sp>
        <p:nvSpPr>
          <p:cNvPr id="3" name="Text Placeholder 2">
            <a:extLst>
              <a:ext uri="{FF2B5EF4-FFF2-40B4-BE49-F238E27FC236}">
                <a16:creationId xmlns="" xmlns:a16="http://schemas.microsoft.com/office/drawing/2014/main" id="{C2DD561B-2684-40A8-B2DB-77F2B6FFF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 xmlns:a16="http://schemas.microsoft.com/office/drawing/2014/main" id="{03894621-6026-48E5-9343-DAA6E0AED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32B2-2DD8-4160-AA5C-D33FBBC03111}" type="datetimeFigureOut">
              <a:rPr lang="mk-MK" smtClean="0"/>
              <a:t>18.09.2018</a:t>
            </a:fld>
            <a:endParaRPr lang="mk-MK"/>
          </a:p>
        </p:txBody>
      </p:sp>
      <p:sp>
        <p:nvSpPr>
          <p:cNvPr id="5" name="Footer Placeholder 4">
            <a:extLst>
              <a:ext uri="{FF2B5EF4-FFF2-40B4-BE49-F238E27FC236}">
                <a16:creationId xmlns="" xmlns:a16="http://schemas.microsoft.com/office/drawing/2014/main" id="{B97D91A0-B193-4376-ADE4-98AB878E6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a:extLst>
              <a:ext uri="{FF2B5EF4-FFF2-40B4-BE49-F238E27FC236}">
                <a16:creationId xmlns="" xmlns:a16="http://schemas.microsoft.com/office/drawing/2014/main" id="{649BFDE1-D884-4DA7-AD48-1A22BE4B9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BC64-4597-4E59-88E9-E51A506E79EA}" type="slidenum">
              <a:rPr lang="mk-MK" smtClean="0"/>
              <a:t>‹#›</a:t>
            </a:fld>
            <a:endParaRPr lang="mk-MK"/>
          </a:p>
        </p:txBody>
      </p:sp>
    </p:spTree>
    <p:extLst>
      <p:ext uri="{BB962C8B-B14F-4D97-AF65-F5344CB8AC3E}">
        <p14:creationId xmlns:p14="http://schemas.microsoft.com/office/powerpoint/2010/main" val="334317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65B3268-E1E5-43EC-BE39-1EFE3AAB39C1}"/>
              </a:ext>
            </a:extLst>
          </p:cNvPr>
          <p:cNvSpPr txBox="1"/>
          <p:nvPr/>
        </p:nvSpPr>
        <p:spPr>
          <a:xfrm>
            <a:off x="897668" y="4940490"/>
            <a:ext cx="10355720" cy="369332"/>
          </a:xfrm>
          <a:prstGeom prst="rect">
            <a:avLst/>
          </a:prstGeom>
          <a:noFill/>
        </p:spPr>
        <p:txBody>
          <a:bodyPr wrap="square" rtlCol="0">
            <a:spAutoFit/>
          </a:bodyPr>
          <a:lstStyle/>
          <a:p>
            <a:r>
              <a:rPr lang="en-US" dirty="0" smtClean="0">
                <a:solidFill>
                  <a:schemeClr val="accent1">
                    <a:lumMod val="50000"/>
                  </a:schemeClr>
                </a:solidFill>
              </a:rPr>
              <a:t>_________________________________________________________________________________________</a:t>
            </a:r>
            <a:endParaRPr lang="mk-MK" dirty="0">
              <a:solidFill>
                <a:schemeClr val="accent1">
                  <a:lumMod val="50000"/>
                </a:schemeClr>
              </a:solidFill>
            </a:endParaRPr>
          </a:p>
        </p:txBody>
      </p:sp>
      <p:sp>
        <p:nvSpPr>
          <p:cNvPr id="7" name="TextBox 6">
            <a:extLst>
              <a:ext uri="{FF2B5EF4-FFF2-40B4-BE49-F238E27FC236}">
                <a16:creationId xmlns="" xmlns:a16="http://schemas.microsoft.com/office/drawing/2014/main" id="{414D7F66-B64B-4500-BBB3-9B7A5A5911B1}"/>
              </a:ext>
            </a:extLst>
          </p:cNvPr>
          <p:cNvSpPr txBox="1"/>
          <p:nvPr/>
        </p:nvSpPr>
        <p:spPr>
          <a:xfrm>
            <a:off x="931790" y="5132403"/>
            <a:ext cx="7025385" cy="707886"/>
          </a:xfrm>
          <a:prstGeom prst="rect">
            <a:avLst/>
          </a:prstGeom>
          <a:noFill/>
        </p:spPr>
        <p:txBody>
          <a:bodyPr wrap="none" rtlCol="0">
            <a:spAutoFit/>
          </a:bodyPr>
          <a:lstStyle/>
          <a:p>
            <a:endParaRPr lang="en-GB" sz="2000" dirty="0" smtClean="0">
              <a:solidFill>
                <a:schemeClr val="accent1">
                  <a:lumMod val="75000"/>
                </a:schemeClr>
              </a:solidFill>
            </a:endParaRPr>
          </a:p>
          <a:p>
            <a:r>
              <a:rPr lang="mk-MK" sz="2000" dirty="0" smtClean="0">
                <a:solidFill>
                  <a:schemeClr val="accent1">
                    <a:lumMod val="75000"/>
                  </a:schemeClr>
                </a:solidFill>
              </a:rPr>
              <a:t>Д</a:t>
            </a:r>
            <a:r>
              <a:rPr lang="ru-RU" sz="2000" dirty="0" smtClean="0">
                <a:solidFill>
                  <a:schemeClr val="accent1">
                    <a:lumMod val="75000"/>
                  </a:schemeClr>
                </a:solidFill>
              </a:rPr>
              <a:t>окументи </a:t>
            </a:r>
            <a:r>
              <a:rPr lang="ru-RU" sz="2000" dirty="0">
                <a:solidFill>
                  <a:schemeClr val="accent1">
                    <a:lumMod val="75000"/>
                  </a:schemeClr>
                </a:solidFill>
              </a:rPr>
              <a:t>за </a:t>
            </a:r>
            <a:r>
              <a:rPr lang="ru-RU" sz="2000" dirty="0" smtClean="0">
                <a:solidFill>
                  <a:schemeClr val="accent1">
                    <a:lumMod val="75000"/>
                  </a:schemeClr>
                </a:solidFill>
              </a:rPr>
              <a:t>аплицирање </a:t>
            </a:r>
            <a:r>
              <a:rPr lang="ru-RU" sz="2000" dirty="0">
                <a:solidFill>
                  <a:schemeClr val="accent1">
                    <a:lumMod val="75000"/>
                  </a:schemeClr>
                </a:solidFill>
              </a:rPr>
              <a:t>за </a:t>
            </a:r>
            <a:r>
              <a:rPr lang="ru-RU" sz="2000" dirty="0" smtClean="0">
                <a:solidFill>
                  <a:schemeClr val="accent1">
                    <a:lumMod val="75000"/>
                  </a:schemeClr>
                </a:solidFill>
              </a:rPr>
              <a:t>субвенции - </a:t>
            </a:r>
            <a:r>
              <a:rPr lang="ru-RU" sz="2000" b="1" dirty="0" smtClean="0">
                <a:solidFill>
                  <a:schemeClr val="accent1">
                    <a:lumMod val="75000"/>
                  </a:schemeClr>
                </a:solidFill>
              </a:rPr>
              <a:t>автобуски </a:t>
            </a:r>
            <a:r>
              <a:rPr lang="ru-RU" sz="2000" b="1" dirty="0">
                <a:solidFill>
                  <a:schemeClr val="accent1">
                    <a:lumMod val="75000"/>
                  </a:schemeClr>
                </a:solidFill>
              </a:rPr>
              <a:t>превоз</a:t>
            </a:r>
            <a:endParaRPr lang="mk-MK" sz="2000" b="1" dirty="0">
              <a:solidFill>
                <a:schemeClr val="accent1">
                  <a:lumMod val="75000"/>
                </a:schemeClr>
              </a:solidFill>
            </a:endParaRPr>
          </a:p>
        </p:txBody>
      </p:sp>
      <p:sp>
        <p:nvSpPr>
          <p:cNvPr id="13" name="TextBox 12">
            <a:extLst>
              <a:ext uri="{FF2B5EF4-FFF2-40B4-BE49-F238E27FC236}">
                <a16:creationId xmlns="" xmlns:a16="http://schemas.microsoft.com/office/drawing/2014/main" id="{734C8AFF-3521-4029-9C3F-FB3B97B0CD97}"/>
              </a:ext>
            </a:extLst>
          </p:cNvPr>
          <p:cNvSpPr txBox="1"/>
          <p:nvPr/>
        </p:nvSpPr>
        <p:spPr>
          <a:xfrm>
            <a:off x="931790" y="4553470"/>
            <a:ext cx="2569934" cy="707886"/>
          </a:xfrm>
          <a:prstGeom prst="rect">
            <a:avLst/>
          </a:prstGeom>
          <a:noFill/>
        </p:spPr>
        <p:txBody>
          <a:bodyPr wrap="none" rtlCol="0">
            <a:spAutoFit/>
          </a:bodyPr>
          <a:lstStyle/>
          <a:p>
            <a:r>
              <a:rPr lang="mk-MK" sz="4000" dirty="0" smtClean="0">
                <a:solidFill>
                  <a:schemeClr val="accent1">
                    <a:lumMod val="50000"/>
                  </a:schemeClr>
                </a:solidFill>
              </a:rPr>
              <a:t>Субвенции</a:t>
            </a:r>
            <a:endParaRPr lang="mk-MK" sz="4000" dirty="0">
              <a:solidFill>
                <a:schemeClr val="accent1">
                  <a:lumMod val="50000"/>
                </a:schemeClr>
              </a:solidFill>
            </a:endParaRPr>
          </a:p>
        </p:txBody>
      </p:sp>
      <p:sp>
        <p:nvSpPr>
          <p:cNvPr id="16" name="Rectangle 15">
            <a:extLst>
              <a:ext uri="{FF2B5EF4-FFF2-40B4-BE49-F238E27FC236}">
                <a16:creationId xmlns="" xmlns:a16="http://schemas.microsoft.com/office/drawing/2014/main" id="{7FEBA4A7-95EC-4419-814C-EE06D7CC6187}"/>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8" name="Rectangle 17">
            <a:extLst>
              <a:ext uri="{FF2B5EF4-FFF2-40B4-BE49-F238E27FC236}">
                <a16:creationId xmlns="" xmlns:a16="http://schemas.microsoft.com/office/drawing/2014/main" id="{5A8A51A5-FECC-474B-8447-B88944FDF1AC}"/>
              </a:ext>
            </a:extLst>
          </p:cNvPr>
          <p:cNvSpPr/>
          <p:nvPr/>
        </p:nvSpPr>
        <p:spPr>
          <a:xfrm>
            <a:off x="0" y="0"/>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pic>
        <p:nvPicPr>
          <p:cNvPr id="19" name="Picture 18">
            <a:extLst>
              <a:ext uri="{FF2B5EF4-FFF2-40B4-BE49-F238E27FC236}">
                <a16:creationId xmlns="" xmlns:a16="http://schemas.microsoft.com/office/drawing/2014/main" id="{1575BB82-B913-423F-A399-A5F8865DBE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4739" y="2052648"/>
            <a:ext cx="1474958" cy="1498556"/>
          </a:xfrm>
          <a:prstGeom prst="rect">
            <a:avLst/>
          </a:prstGeom>
        </p:spPr>
      </p:pic>
      <p:sp>
        <p:nvSpPr>
          <p:cNvPr id="8" name="TextBox 7">
            <a:extLst>
              <a:ext uri="{FF2B5EF4-FFF2-40B4-BE49-F238E27FC236}">
                <a16:creationId xmlns="" xmlns:a16="http://schemas.microsoft.com/office/drawing/2014/main" id="{734C8AFF-3521-4029-9C3F-FB3B97B0CD97}"/>
              </a:ext>
            </a:extLst>
          </p:cNvPr>
          <p:cNvSpPr txBox="1"/>
          <p:nvPr/>
        </p:nvSpPr>
        <p:spPr>
          <a:xfrm>
            <a:off x="3037427" y="914629"/>
            <a:ext cx="5729582" cy="707886"/>
          </a:xfrm>
          <a:prstGeom prst="rect">
            <a:avLst/>
          </a:prstGeom>
          <a:noFill/>
        </p:spPr>
        <p:txBody>
          <a:bodyPr wrap="none" rtlCol="0">
            <a:spAutoFit/>
          </a:bodyPr>
          <a:lstStyle/>
          <a:p>
            <a:r>
              <a:rPr lang="mk-MK" sz="2000" dirty="0" smtClean="0">
                <a:solidFill>
                  <a:schemeClr val="accent1">
                    <a:lumMod val="50000"/>
                  </a:schemeClr>
                </a:solidFill>
              </a:rPr>
              <a:t>Агенција за промоција и поддршка на туризмот на</a:t>
            </a:r>
          </a:p>
          <a:p>
            <a:pPr algn="ctr"/>
            <a:r>
              <a:rPr lang="mk-MK" sz="2000" dirty="0" smtClean="0">
                <a:solidFill>
                  <a:schemeClr val="accent1">
                    <a:lumMod val="50000"/>
                  </a:schemeClr>
                </a:solidFill>
              </a:rPr>
              <a:t>Република Македонија</a:t>
            </a:r>
            <a:endParaRPr lang="mk-MK" sz="2000" dirty="0">
              <a:solidFill>
                <a:schemeClr val="accent1">
                  <a:lumMod val="50000"/>
                </a:schemeClr>
              </a:solidFill>
            </a:endParaRPr>
          </a:p>
        </p:txBody>
      </p:sp>
    </p:spTree>
    <p:extLst>
      <p:ext uri="{BB962C8B-B14F-4D97-AF65-F5344CB8AC3E}">
        <p14:creationId xmlns:p14="http://schemas.microsoft.com/office/powerpoint/2010/main" val="159941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3579826" cy="369332"/>
          </a:xfrm>
          <a:prstGeom prst="rect">
            <a:avLst/>
          </a:prstGeom>
          <a:noFill/>
        </p:spPr>
        <p:txBody>
          <a:bodyPr wrap="none" rtlCol="0">
            <a:spAutoFit/>
          </a:bodyPr>
          <a:lstStyle/>
          <a:p>
            <a:r>
              <a:rPr lang="ru-RU" b="1" dirty="0"/>
              <a:t>8. Доказ за плаќање на фактурата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912010" cy="2585323"/>
          </a:xfrm>
          <a:prstGeom prst="rect">
            <a:avLst/>
          </a:prstGeom>
        </p:spPr>
        <p:txBody>
          <a:bodyPr wrap="square">
            <a:spAutoFit/>
          </a:bodyPr>
          <a:lstStyle/>
          <a:p>
            <a:pPr algn="just"/>
            <a:r>
              <a:rPr lang="mk-MK" b="1" dirty="0"/>
              <a:t>ДОКАЗ ЗА ПЛАТЕНА ФАКТУРА ЗА </a:t>
            </a:r>
            <a:r>
              <a:rPr lang="mk-MK" b="1" dirty="0" smtClean="0"/>
              <a:t>СМЕСТУВАЊЕ</a:t>
            </a:r>
            <a:r>
              <a:rPr lang="en-US" b="1" dirty="0" smtClean="0"/>
              <a:t> </a:t>
            </a:r>
            <a:r>
              <a:rPr lang="ru-RU" b="1" dirty="0" smtClean="0"/>
              <a:t>- копија од вирман или извод со наведен број на фактура за која се однесува плаќањето </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бројот на фактурата за која се плаќа.</a:t>
            </a:r>
          </a:p>
          <a:p>
            <a:pPr algn="just"/>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037" y="495806"/>
            <a:ext cx="5631185" cy="5432854"/>
          </a:xfrm>
          <a:prstGeom prst="rect">
            <a:avLst/>
          </a:prstGeom>
        </p:spPr>
      </p:pic>
      <p:pic>
        <p:nvPicPr>
          <p:cNvPr id="7" name="Picture 6">
            <a:extLst>
              <a:ext uri="{FF2B5EF4-FFF2-40B4-BE49-F238E27FC236}">
                <a16:creationId xmlns="" xmlns:a16="http://schemas.microsoft.com/office/drawing/2014/main"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0082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3863494" cy="369332"/>
          </a:xfrm>
          <a:prstGeom prst="rect">
            <a:avLst/>
          </a:prstGeom>
          <a:noFill/>
        </p:spPr>
        <p:txBody>
          <a:bodyPr wrap="none" rtlCol="0">
            <a:spAutoFit/>
          </a:bodyPr>
          <a:lstStyle/>
          <a:p>
            <a:r>
              <a:rPr lang="ru-RU" b="1" dirty="0"/>
              <a:t>9. Доказ за платена туристичка такса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2308324"/>
          </a:xfrm>
          <a:prstGeom prst="rect">
            <a:avLst/>
          </a:prstGeom>
        </p:spPr>
        <p:txBody>
          <a:bodyPr wrap="square">
            <a:spAutoFit/>
          </a:bodyPr>
          <a:lstStyle/>
          <a:p>
            <a:pPr algn="just"/>
            <a:r>
              <a:rPr lang="ru-RU" b="1" dirty="0" smtClean="0"/>
              <a:t>ДОКАЗ ЗА ПЛАТЕНА ТУРИСТИЧКА ТАКСА</a:t>
            </a:r>
            <a:r>
              <a:rPr lang="en-US" b="1" dirty="0" smtClean="0"/>
              <a:t> </a:t>
            </a:r>
            <a:r>
              <a:rPr lang="en-US" dirty="0" smtClean="0"/>
              <a:t>- </a:t>
            </a:r>
            <a:r>
              <a:rPr lang="ru-RU" b="1" dirty="0" smtClean="0"/>
              <a:t>копија </a:t>
            </a:r>
            <a:r>
              <a:rPr lang="ru-RU" b="1" dirty="0"/>
              <a:t>од вирман или извод со назнака за месецот за кој се однесува </a:t>
            </a:r>
            <a:r>
              <a:rPr lang="ru-RU" b="1" dirty="0" smtClean="0"/>
              <a:t>плаќањето</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месецот за која се плаќа туристичката такса.</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033" y="866903"/>
            <a:ext cx="5895975" cy="4695825"/>
          </a:xfrm>
          <a:prstGeom prst="rect">
            <a:avLst/>
          </a:prstGeom>
        </p:spPr>
      </p:pic>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934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5445722" cy="369332"/>
          </a:xfrm>
          <a:prstGeom prst="rect">
            <a:avLst/>
          </a:prstGeom>
          <a:noFill/>
        </p:spPr>
        <p:txBody>
          <a:bodyPr wrap="none" rtlCol="0">
            <a:spAutoFit/>
          </a:bodyPr>
          <a:lstStyle/>
          <a:p>
            <a:r>
              <a:rPr lang="ru-RU" b="1" dirty="0"/>
              <a:t>10. СУ4 образец</a:t>
            </a:r>
            <a:r>
              <a:rPr lang="ru-RU" dirty="0"/>
              <a:t> заверен од сместувачкиот капацитет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5" name="Rectangle 4"/>
          <p:cNvSpPr/>
          <p:nvPr/>
        </p:nvSpPr>
        <p:spPr>
          <a:xfrm>
            <a:off x="1734583" y="531642"/>
            <a:ext cx="5506476" cy="5493812"/>
          </a:xfrm>
          <a:prstGeom prst="rect">
            <a:avLst/>
          </a:prstGeom>
        </p:spPr>
        <p:txBody>
          <a:bodyPr wrap="square">
            <a:spAutoFit/>
          </a:bodyPr>
          <a:lstStyle/>
          <a:p>
            <a:pPr>
              <a:spcAft>
                <a:spcPts val="0"/>
              </a:spcAft>
            </a:pPr>
            <a:r>
              <a:rPr lang="mk-MK" sz="900" dirty="0">
                <a:latin typeface="Myriad Pro" panose="020B0503030403020204" pitchFamily="34" charset="0"/>
                <a:ea typeface="Times New Roman" panose="02020603050405020304" pitchFamily="18" charset="0"/>
              </a:rPr>
              <a:t>ПРИЛОГ </a:t>
            </a:r>
            <a:r>
              <a:rPr lang="mk-MK" sz="900" dirty="0" smtClean="0">
                <a:latin typeface="Myriad Pro" panose="020B0503030403020204" pitchFamily="34" charset="0"/>
                <a:ea typeface="Times New Roman" panose="02020603050405020304" pitchFamily="18" charset="0"/>
              </a:rPr>
              <a:t>4</a:t>
            </a:r>
            <a:endParaRPr lang="en-US" sz="1200" dirty="0" smtClean="0">
              <a:latin typeface="Times New Roman" panose="02020603050405020304" pitchFamily="18" charset="0"/>
              <a:ea typeface="Times New Roman" panose="02020603050405020304" pitchFamily="18" charset="0"/>
            </a:endParaRPr>
          </a:p>
          <a:p>
            <a:pPr>
              <a:spcAft>
                <a:spcPts val="0"/>
              </a:spcAft>
            </a:pPr>
            <a:endParaRPr lang="en-US" sz="1200" b="1" dirty="0">
              <a:latin typeface="Times New Roman" panose="02020603050405020304" pitchFamily="18" charset="0"/>
              <a:ea typeface="Times New Roman" panose="02020603050405020304" pitchFamily="18" charset="0"/>
            </a:endParaRPr>
          </a:p>
          <a:p>
            <a:pPr>
              <a:spcAft>
                <a:spcPts val="0"/>
              </a:spcAft>
            </a:pPr>
            <a:r>
              <a:rPr lang="mk-MK" sz="900" b="1" dirty="0" smtClean="0">
                <a:latin typeface="Myriad Pro" panose="020B0503030403020204" pitchFamily="34" charset="0"/>
                <a:ea typeface="Times New Roman" panose="02020603050405020304" pitchFamily="18" charset="0"/>
              </a:rPr>
              <a:t>Образец  </a:t>
            </a:r>
            <a:r>
              <a:rPr lang="mk-MK" sz="900" b="1" dirty="0">
                <a:latin typeface="Myriad Pro" panose="020B0503030403020204" pitchFamily="34" charset="0"/>
                <a:ea typeface="Times New Roman" panose="02020603050405020304" pitchFamily="18" charset="0"/>
              </a:rPr>
              <a:t>СУ – </a:t>
            </a:r>
            <a:r>
              <a:rPr lang="mk-MK" sz="900" b="1" dirty="0" smtClean="0">
                <a:latin typeface="Myriad Pro" panose="020B0503030403020204" pitchFamily="34" charset="0"/>
                <a:ea typeface="Times New Roman" panose="02020603050405020304" pitchFamily="18" charset="0"/>
              </a:rPr>
              <a:t>4</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ПОТВРДА</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indent="457200">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Туристичкото биро (друга институција)   </a:t>
            </a:r>
            <a:r>
              <a:rPr lang="mk-MK" sz="900" dirty="0" smtClean="0">
                <a:latin typeface="Myriad Pro" panose="020B0503030403020204" pitchFamily="34" charset="0"/>
                <a:ea typeface="Times New Roman" panose="02020603050405020304" pitchFamily="18" charset="0"/>
              </a:rPr>
              <a:t>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Потврдува </a:t>
            </a:r>
            <a:r>
              <a:rPr lang="mk-MK" sz="900" dirty="0">
                <a:latin typeface="Myriad Pro" panose="020B0503030403020204" pitchFamily="34" charset="0"/>
                <a:ea typeface="Times New Roman" panose="02020603050405020304" pitchFamily="18" charset="0"/>
              </a:rPr>
              <a:t>дека за гостите сместени во објектите од типот соби и апартмани е</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извршена </a:t>
            </a:r>
            <a:r>
              <a:rPr lang="mk-MK" sz="900" dirty="0">
                <a:latin typeface="Myriad Pro" panose="020B0503030403020204" pitchFamily="34" charset="0"/>
                <a:ea typeface="Times New Roman" panose="02020603050405020304" pitchFamily="18" charset="0"/>
              </a:rPr>
              <a:t>пријава на престојот и е платена такса за привремен престој.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Попис </a:t>
            </a:r>
            <a:r>
              <a:rPr lang="mk-MK" sz="900" dirty="0">
                <a:latin typeface="Myriad Pro" panose="020B0503030403020204" pitchFamily="34" charset="0"/>
                <a:ea typeface="Times New Roman" panose="02020603050405020304" pitchFamily="18" charset="0"/>
              </a:rPr>
              <a:t>на гости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1.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2. _________________________________________________________ </a:t>
            </a:r>
            <a:endParaRPr lang="en-US" sz="1200" dirty="0" smtClean="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3.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4. </a:t>
            </a:r>
            <a:r>
              <a:rPr lang="mk-MK" sz="900" dirty="0" smtClean="0">
                <a:latin typeface="Myriad Pro" panose="020B0503030403020204" pitchFamily="34" charset="0"/>
                <a:ea typeface="Times New Roman" panose="02020603050405020304" pitchFamily="18" charset="0"/>
              </a:rPr>
              <a:t>_______________________________________________________</a:t>
            </a:r>
            <a:r>
              <a:rPr lang="en-US" sz="900" dirty="0" smtClean="0">
                <a:latin typeface="Myriad Pro" panose="020B0503030403020204" pitchFamily="34" charset="0"/>
                <a:ea typeface="Times New Roman" panose="02020603050405020304" pitchFamily="18" charset="0"/>
              </a:rPr>
              <a:t>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5.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6.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7.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smtClean="0">
                <a:latin typeface="Myriad Pro" panose="020B0503030403020204" pitchFamily="34" charset="0"/>
                <a:ea typeface="Times New Roman" panose="02020603050405020304" pitchFamily="18" charset="0"/>
              </a:rPr>
              <a:t>____</a:t>
            </a:r>
            <a:r>
              <a:rPr lang="en-US" sz="900" dirty="0" smtClean="0">
                <a:latin typeface="Myriad Pro" panose="020B0503030403020204" pitchFamily="34" charset="0"/>
                <a:ea typeface="Times New Roman" panose="02020603050405020304" pitchFamily="18" charset="0"/>
              </a:rPr>
              <a:t>__________                                                   </a:t>
            </a:r>
            <a:r>
              <a:rPr lang="ru-RU" sz="900" dirty="0" smtClean="0">
                <a:latin typeface="Myriad Pro" panose="020B0503030403020204" pitchFamily="34" charset="0"/>
                <a:ea typeface="Times New Roman" panose="02020603050405020304" pitchFamily="18" charset="0"/>
              </a:rPr>
              <a:t>      </a:t>
            </a:r>
            <a:r>
              <a:rPr lang="ru-RU" sz="900" dirty="0">
                <a:latin typeface="Myriad Pro" panose="020B0503030403020204" pitchFamily="34" charset="0"/>
                <a:ea typeface="Times New Roman" panose="02020603050405020304" pitchFamily="18" charset="0"/>
              </a:rPr>
              <a:t>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МЕСТО И ДАТА 	                                     </a:t>
            </a:r>
            <a:r>
              <a:rPr lang="mk-MK" sz="900" dirty="0" smtClean="0">
                <a:latin typeface="Myriad Pro" panose="020B0503030403020204" pitchFamily="34" charset="0"/>
                <a:ea typeface="Times New Roman" panose="02020603050405020304" pitchFamily="18" charset="0"/>
              </a:rPr>
              <a:t>ПЕЧАТ </a:t>
            </a:r>
            <a:r>
              <a:rPr lang="mk-MK" sz="900" dirty="0">
                <a:latin typeface="Myriad Pro" panose="020B0503030403020204" pitchFamily="34" charset="0"/>
                <a:ea typeface="Times New Roman" panose="02020603050405020304" pitchFamily="18" charset="0"/>
              </a:rPr>
              <a:t>НА СМЕСТУВАЧКИОТ </a:t>
            </a:r>
            <a:r>
              <a:rPr lang="mk-MK" sz="900" dirty="0" smtClean="0">
                <a:latin typeface="Myriad Pro" panose="020B0503030403020204" pitchFamily="34" charset="0"/>
                <a:ea typeface="Times New Roman" panose="02020603050405020304" pitchFamily="18" charset="0"/>
              </a:rPr>
              <a:t>КАПАЦИТЕТ</a:t>
            </a:r>
            <a:endParaRPr lang="en-US" sz="1200" dirty="0" smtClean="0">
              <a:latin typeface="Times New Roman" panose="02020603050405020304" pitchFamily="18" charset="0"/>
              <a:ea typeface="Times New Roman" panose="02020603050405020304" pitchFamily="18" charset="0"/>
            </a:endParaRPr>
          </a:p>
          <a:p>
            <a:pPr>
              <a:spcAft>
                <a:spcPts val="0"/>
              </a:spcAft>
            </a:pPr>
            <a:r>
              <a:rPr lang="en-US" sz="1200" dirty="0">
                <a:latin typeface="Times New Roman" panose="02020603050405020304" pitchFamily="18" charset="0"/>
                <a:ea typeface="Times New Roman" panose="02020603050405020304" pitchFamily="18" charset="0"/>
              </a:rPr>
              <a:t> </a:t>
            </a:r>
            <a:r>
              <a:rPr lang="en-US" sz="1200" dirty="0" smtClean="0">
                <a:latin typeface="Times New Roman" panose="02020603050405020304" pitchFamily="18"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ПОТПИС </a:t>
            </a:r>
            <a:r>
              <a:rPr lang="mk-MK" sz="900" dirty="0">
                <a:latin typeface="Myriad Pro" panose="020B0503030403020204" pitchFamily="34" charset="0"/>
                <a:ea typeface="Times New Roman" panose="02020603050405020304" pitchFamily="18" charset="0"/>
              </a:rPr>
              <a:t>НА ОДГОВОРНОТО ЛИЦЕ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________________________________________________________________________________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u="sng" dirty="0" smtClean="0">
                <a:solidFill>
                  <a:srgbClr val="FF0000"/>
                </a:solidFill>
              </a:rPr>
              <a:t>(Период </a:t>
            </a:r>
            <a:r>
              <a:rPr lang="mk-MK" sz="900" u="sng" dirty="0">
                <a:solidFill>
                  <a:srgbClr val="FF0000"/>
                </a:solidFill>
              </a:rPr>
              <a:t>на престој во сместувачкиот капацитет од ....до.....да се </a:t>
            </a:r>
            <a:r>
              <a:rPr lang="mk-MK" sz="900" u="sng" dirty="0" smtClean="0">
                <a:solidFill>
                  <a:srgbClr val="FF0000"/>
                </a:solidFill>
              </a:rPr>
              <a:t>наведе).</a:t>
            </a:r>
            <a:endParaRPr lang="mk-MK" sz="900" u="sng" dirty="0">
              <a:solidFill>
                <a:srgbClr val="FF0000"/>
              </a:solidFill>
            </a:endParaRPr>
          </a:p>
          <a:p>
            <a:pPr>
              <a:spcAft>
                <a:spcPts val="0"/>
              </a:spcAft>
            </a:pPr>
            <a:r>
              <a:rPr lang="mk-MK" sz="900" dirty="0">
                <a:latin typeface="Myriad Pro" panose="020B0503030403020204" pitchFamily="34"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endParaRPr lang="mk-MK" sz="12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
        <p:nvSpPr>
          <p:cNvPr id="2" name="Rectangle 1"/>
          <p:cNvSpPr/>
          <p:nvPr/>
        </p:nvSpPr>
        <p:spPr>
          <a:xfrm>
            <a:off x="7381103" y="1425367"/>
            <a:ext cx="2125362" cy="3508653"/>
          </a:xfrm>
          <a:prstGeom prst="rect">
            <a:avLst/>
          </a:prstGeom>
        </p:spPr>
        <p:txBody>
          <a:bodyPr wrap="square">
            <a:spAutoFit/>
          </a:bodyPr>
          <a:lstStyle/>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Под сместувачки објекти се сметаат сите сместувачки објекти кои се категоризирани и регистрирани за комерцијално работење</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mk-MK" sz="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 Ако изнајмувањето на капацитетот, со најмалку услуга ноќевање со доручек, е извршено преку македонска туристичка агенција истата го заверува  образецот  СУ – </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4</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en-US" sz="900" dirty="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За гостите за кои сместувањето е закупено од македонска туристичка агенција, во сместувачки објекти од типот соба или апартман,заверка на пријавениот престој и плакање на туристичката такса за гостите од листата врши и туристичкото биро во местото каде што туристите престојувале</a:t>
            </a:r>
            <a:r>
              <a:rPr lang="mk-MK" sz="1200" dirty="0">
                <a:solidFill>
                  <a:prstClr val="black"/>
                </a:solidFill>
              </a:rPr>
              <a:t>.</a:t>
            </a:r>
          </a:p>
        </p:txBody>
      </p:sp>
    </p:spTree>
    <p:extLst>
      <p:ext uri="{BB962C8B-B14F-4D97-AF65-F5344CB8AC3E}">
        <p14:creationId xmlns:p14="http://schemas.microsoft.com/office/powerpoint/2010/main" val="30451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4920193" cy="369332"/>
          </a:xfrm>
          <a:prstGeom prst="rect">
            <a:avLst/>
          </a:prstGeom>
          <a:noFill/>
        </p:spPr>
        <p:txBody>
          <a:bodyPr wrap="none" rtlCol="0">
            <a:spAutoFit/>
          </a:bodyPr>
          <a:lstStyle/>
          <a:p>
            <a:r>
              <a:rPr lang="ru-RU" b="1" dirty="0"/>
              <a:t>11. Договор за превоз</a:t>
            </a:r>
            <a:r>
              <a:rPr lang="ru-RU" dirty="0"/>
              <a:t>, патен налог или фактура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515773" y="364137"/>
            <a:ext cx="4993214" cy="1200329"/>
          </a:xfrm>
          <a:prstGeom prst="rect">
            <a:avLst/>
          </a:prstGeom>
        </p:spPr>
        <p:txBody>
          <a:bodyPr wrap="square">
            <a:spAutoFit/>
          </a:bodyPr>
          <a:lstStyle/>
          <a:p>
            <a:r>
              <a:rPr lang="ru-RU" b="1" dirty="0" smtClean="0"/>
              <a:t>ДОГОВОР ЗА ПРЕВОЗ</a:t>
            </a:r>
            <a:r>
              <a:rPr lang="en-US" dirty="0"/>
              <a:t> </a:t>
            </a:r>
            <a:r>
              <a:rPr lang="en-US" dirty="0" smtClean="0"/>
              <a:t>-</a:t>
            </a:r>
            <a:r>
              <a:rPr lang="ru-RU" dirty="0" smtClean="0"/>
              <a:t> </a:t>
            </a:r>
            <a:r>
              <a:rPr lang="ru-RU" dirty="0"/>
              <a:t>патен налог или </a:t>
            </a:r>
            <a:endParaRPr lang="ru-RU" dirty="0" smtClean="0"/>
          </a:p>
          <a:p>
            <a:r>
              <a:rPr lang="ru-RU" b="1" dirty="0" smtClean="0"/>
              <a:t>ФАКТУРА СО ПОДАТОЦИ </a:t>
            </a:r>
            <a:r>
              <a:rPr lang="ru-RU" dirty="0" smtClean="0"/>
              <a:t>за </a:t>
            </a:r>
            <a:r>
              <a:rPr lang="ru-RU" dirty="0"/>
              <a:t>периодот, релацијата, километри и износ кој треба да се </a:t>
            </a:r>
            <a:r>
              <a:rPr lang="ru-RU" dirty="0" smtClean="0"/>
              <a:t>плати</a:t>
            </a:r>
            <a:endParaRPr lang="en-US" dirty="0" smtClean="0"/>
          </a:p>
        </p:txBody>
      </p:sp>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385" y="241095"/>
            <a:ext cx="5179213" cy="59291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73" y="1499402"/>
            <a:ext cx="5007087" cy="4664563"/>
          </a:xfrm>
          <a:prstGeom prst="rect">
            <a:avLst/>
          </a:prstGeom>
        </p:spPr>
      </p:pic>
    </p:spTree>
    <p:extLst>
      <p:ext uri="{BB962C8B-B14F-4D97-AF65-F5344CB8AC3E}">
        <p14:creationId xmlns:p14="http://schemas.microsoft.com/office/powerpoint/2010/main" val="18795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2885598" cy="369332"/>
          </a:xfrm>
          <a:prstGeom prst="rect">
            <a:avLst/>
          </a:prstGeom>
          <a:noFill/>
        </p:spPr>
        <p:txBody>
          <a:bodyPr wrap="none" rtlCol="0">
            <a:spAutoFit/>
          </a:bodyPr>
          <a:lstStyle/>
          <a:p>
            <a:r>
              <a:rPr lang="ru-RU" b="1" dirty="0"/>
              <a:t>12. Доказ за платен превоз</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360094"/>
            <a:ext cx="4610222" cy="2031325"/>
          </a:xfrm>
          <a:prstGeom prst="rect">
            <a:avLst/>
          </a:prstGeom>
        </p:spPr>
        <p:txBody>
          <a:bodyPr wrap="square">
            <a:spAutoFit/>
          </a:bodyPr>
          <a:lstStyle/>
          <a:p>
            <a:r>
              <a:rPr lang="mk-MK" b="1" dirty="0"/>
              <a:t>ДОКАЗ ЗА ПЛАТЕНА ФАКТУРА ЗА ПРЕВОЗ</a:t>
            </a:r>
          </a:p>
          <a:p>
            <a:endParaRPr lang="ru-RU" dirty="0"/>
          </a:p>
          <a:p>
            <a:r>
              <a:rPr lang="mk-MK" dirty="0"/>
              <a:t>Доказот треба да биде копија од банскарски заверен вирман (реализиран)  или извод со јасно видлив податок за бројот на фактурата за која се плаќа.</a:t>
            </a:r>
          </a:p>
          <a:p>
            <a:endParaRPr lang="en-US" dirty="0" smtClean="0"/>
          </a:p>
        </p:txBody>
      </p:sp>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93" y="2149172"/>
            <a:ext cx="6042864" cy="39385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422" y="1727579"/>
            <a:ext cx="5659394" cy="4059723"/>
          </a:xfrm>
          <a:prstGeom prst="rect">
            <a:avLst/>
          </a:prstGeom>
        </p:spPr>
      </p:pic>
    </p:spTree>
    <p:extLst>
      <p:ext uri="{BB962C8B-B14F-4D97-AF65-F5344CB8AC3E}">
        <p14:creationId xmlns:p14="http://schemas.microsoft.com/office/powerpoint/2010/main" val="12858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2061270" cy="369332"/>
          </a:xfrm>
          <a:prstGeom prst="rect">
            <a:avLst/>
          </a:prstGeom>
          <a:noFill/>
        </p:spPr>
        <p:txBody>
          <a:bodyPr wrap="none" rtlCol="0">
            <a:spAutoFit/>
          </a:bodyPr>
          <a:lstStyle/>
          <a:p>
            <a:r>
              <a:rPr lang="ru-RU" b="1" dirty="0"/>
              <a:t>13. Интербус листа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559014"/>
            <a:ext cx="2979129" cy="2862322"/>
          </a:xfrm>
          <a:prstGeom prst="rect">
            <a:avLst/>
          </a:prstGeom>
        </p:spPr>
        <p:txBody>
          <a:bodyPr wrap="square">
            <a:spAutoFit/>
          </a:bodyPr>
          <a:lstStyle/>
          <a:p>
            <a:r>
              <a:rPr lang="ru-RU" b="1" dirty="0" smtClean="0"/>
              <a:t>ИНТЕРБУС ЛИСТА</a:t>
            </a:r>
            <a:endParaRPr lang="sq-AL" b="1" dirty="0" smtClean="0"/>
          </a:p>
          <a:p>
            <a:endParaRPr lang="sq-AL" dirty="0"/>
          </a:p>
          <a:p>
            <a:r>
              <a:rPr lang="mk-MK" dirty="0"/>
              <a:t>Интербус листата треба да има јасен податок (печат) од превозникот, релација и период (согласно </a:t>
            </a:r>
            <a:r>
              <a:rPr lang="mk-MK" dirty="0" smtClean="0"/>
              <a:t>програмата</a:t>
            </a:r>
            <a:r>
              <a:rPr lang="mk-MK" dirty="0"/>
              <a:t>), список на патници и печати од гранични премини (согласно </a:t>
            </a:r>
            <a:r>
              <a:rPr lang="mk-MK" dirty="0" smtClean="0"/>
              <a:t>програмата</a:t>
            </a:r>
            <a:r>
              <a:rPr lang="mk-MK" dirty="0"/>
              <a:t>).</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405" y="321273"/>
            <a:ext cx="3962968" cy="5806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514" y="321273"/>
            <a:ext cx="4022998" cy="5790680"/>
          </a:xfrm>
          <a:prstGeom prst="rect">
            <a:avLst/>
          </a:prstGeom>
        </p:spPr>
      </p:pic>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9318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B38E3B-FFE9-4AA9-A13B-21888D845768}"/>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000" dirty="0">
                <a:solidFill>
                  <a:schemeClr val="accent1">
                    <a:lumMod val="75000"/>
                  </a:schemeClr>
                </a:solidFill>
                <a:effectLst>
                  <a:outerShdw blurRad="38100" dist="38100" dir="2700000" algn="tl">
                    <a:srgbClr val="000000">
                      <a:alpha val="43137"/>
                    </a:srgbClr>
                  </a:outerShdw>
                </a:effectLst>
              </a:rPr>
              <a:t>Агенција за промоција и поддршка на туризмот на Република Македонија</a:t>
            </a:r>
          </a:p>
        </p:txBody>
      </p:sp>
      <p:sp>
        <p:nvSpPr>
          <p:cNvPr id="2" name="TextBox 1">
            <a:extLst>
              <a:ext uri="{FF2B5EF4-FFF2-40B4-BE49-F238E27FC236}">
                <a16:creationId xmlns="" xmlns:a16="http://schemas.microsoft.com/office/drawing/2014/main" id="{AAA510B1-D7A3-48E4-8890-0D0B5E61A89C}"/>
              </a:ext>
            </a:extLst>
          </p:cNvPr>
          <p:cNvSpPr txBox="1"/>
          <p:nvPr/>
        </p:nvSpPr>
        <p:spPr>
          <a:xfrm>
            <a:off x="4843463" y="4612530"/>
            <a:ext cx="2132314" cy="707886"/>
          </a:xfrm>
          <a:prstGeom prst="rect">
            <a:avLst/>
          </a:prstGeom>
          <a:noFill/>
        </p:spPr>
        <p:txBody>
          <a:bodyPr wrap="none" rtlCol="0">
            <a:spAutoFit/>
          </a:bodyPr>
          <a:lstStyle/>
          <a:p>
            <a:pPr algn="ctr"/>
            <a:r>
              <a:rPr lang="mk-MK" sz="4000" dirty="0" smtClean="0">
                <a:solidFill>
                  <a:schemeClr val="accent1">
                    <a:lumMod val="75000"/>
                  </a:schemeClr>
                </a:solidFill>
                <a:effectLst>
                  <a:outerShdw blurRad="38100" dist="38100" dir="2700000" algn="tl">
                    <a:srgbClr val="000000">
                      <a:alpha val="43137"/>
                    </a:srgbClr>
                  </a:outerShdw>
                </a:effectLst>
              </a:rPr>
              <a:t>Со почит</a:t>
            </a:r>
            <a:endParaRPr lang="mk-MK" sz="4000" dirty="0">
              <a:solidFill>
                <a:schemeClr val="accent1">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 xmlns:a16="http://schemas.microsoft.com/office/drawing/2014/main" id="{2DDBA602-B00C-4D90-B9B2-E4EBBCD5FF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3463" y="1550708"/>
            <a:ext cx="1977102" cy="2008734"/>
          </a:xfrm>
          <a:prstGeom prst="rect">
            <a:avLst/>
          </a:prstGeom>
        </p:spPr>
      </p:pic>
    </p:spTree>
    <p:extLst>
      <p:ext uri="{BB962C8B-B14F-4D97-AF65-F5344CB8AC3E}">
        <p14:creationId xmlns:p14="http://schemas.microsoft.com/office/powerpoint/2010/main" val="17759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590C41-57A0-4553-B7C8-7BC4838F44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65704" y="746932"/>
            <a:ext cx="2129830" cy="2289568"/>
          </a:xfrm>
          <a:prstGeom prst="rect">
            <a:avLst/>
          </a:prstGeom>
        </p:spPr>
      </p:pic>
      <p:sp>
        <p:nvSpPr>
          <p:cNvPr id="6" name="TextBox 5">
            <a:extLst>
              <a:ext uri="{FF2B5EF4-FFF2-40B4-BE49-F238E27FC236}">
                <a16:creationId xmlns="" xmlns:a16="http://schemas.microsoft.com/office/drawing/2014/main" id="{3A47D444-4E07-4A2E-AD7D-2A3F2AF9D343}"/>
              </a:ext>
            </a:extLst>
          </p:cNvPr>
          <p:cNvSpPr txBox="1"/>
          <p:nvPr/>
        </p:nvSpPr>
        <p:spPr>
          <a:xfrm>
            <a:off x="7344687" y="3311759"/>
            <a:ext cx="3386055" cy="369332"/>
          </a:xfrm>
          <a:prstGeom prst="rect">
            <a:avLst/>
          </a:prstGeom>
          <a:noFill/>
        </p:spPr>
        <p:txBody>
          <a:bodyPr wrap="none" rtlCol="0">
            <a:spAutoFit/>
          </a:bodyPr>
          <a:lstStyle/>
          <a:p>
            <a:r>
              <a:rPr lang="mk-MK" dirty="0"/>
              <a:t>Влада на Република Македонија</a:t>
            </a:r>
          </a:p>
        </p:txBody>
      </p:sp>
      <p:pic>
        <p:nvPicPr>
          <p:cNvPr id="9" name="Picture 8">
            <a:extLst>
              <a:ext uri="{FF2B5EF4-FFF2-40B4-BE49-F238E27FC236}">
                <a16:creationId xmlns="" xmlns:a16="http://schemas.microsoft.com/office/drawing/2014/main"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5704" y="3956351"/>
            <a:ext cx="2129830" cy="2163906"/>
          </a:xfrm>
          <a:prstGeom prst="rect">
            <a:avLst/>
          </a:prstGeom>
        </p:spPr>
      </p:pic>
      <p:sp>
        <p:nvSpPr>
          <p:cNvPr id="24" name="TextBox 23">
            <a:extLst>
              <a:ext uri="{FF2B5EF4-FFF2-40B4-BE49-F238E27FC236}">
                <a16:creationId xmlns="" xmlns:a16="http://schemas.microsoft.com/office/drawing/2014/main" id="{BB47DB66-5858-408E-B87E-3FB38CCE86FB}"/>
              </a:ext>
            </a:extLst>
          </p:cNvPr>
          <p:cNvSpPr txBox="1"/>
          <p:nvPr/>
        </p:nvSpPr>
        <p:spPr>
          <a:xfrm>
            <a:off x="437106" y="575172"/>
            <a:ext cx="5980169" cy="5632311"/>
          </a:xfrm>
          <a:prstGeom prst="rect">
            <a:avLst/>
          </a:prstGeom>
          <a:noFill/>
        </p:spPr>
        <p:txBody>
          <a:bodyPr wrap="square" rtlCol="0">
            <a:spAutoFit/>
          </a:bodyPr>
          <a:lstStyle/>
          <a:p>
            <a:pPr lvl="0" algn="just">
              <a:lnSpc>
                <a:spcPct val="150000"/>
              </a:lnSpc>
            </a:pPr>
            <a:r>
              <a:rPr lang="ru-RU" sz="1200" dirty="0" smtClean="0"/>
              <a:t>1. </a:t>
            </a:r>
            <a:r>
              <a:rPr lang="ru-RU" sz="1200" b="1" dirty="0" smtClean="0"/>
              <a:t>СУ </a:t>
            </a:r>
            <a:r>
              <a:rPr lang="ru-RU" sz="1200" b="1" dirty="0"/>
              <a:t>1 </a:t>
            </a:r>
            <a:r>
              <a:rPr lang="ru-RU" sz="1200" b="1" dirty="0" smtClean="0"/>
              <a:t>образец,</a:t>
            </a:r>
            <a:endParaRPr lang="ru-RU" sz="1200" b="1" dirty="0"/>
          </a:p>
          <a:p>
            <a:pPr lvl="0" algn="just">
              <a:lnSpc>
                <a:spcPct val="150000"/>
              </a:lnSpc>
            </a:pPr>
            <a:r>
              <a:rPr lang="ru-RU" sz="1200" dirty="0" smtClean="0"/>
              <a:t>2. </a:t>
            </a:r>
            <a:r>
              <a:rPr lang="ru-RU" sz="1200" b="1" dirty="0" smtClean="0"/>
              <a:t>Лиценца</a:t>
            </a:r>
            <a:r>
              <a:rPr lang="ru-RU" sz="1200" dirty="0" smtClean="0"/>
              <a:t> </a:t>
            </a:r>
            <a:r>
              <a:rPr lang="ru-RU" sz="1200" dirty="0"/>
              <a:t>за туроператорска </a:t>
            </a:r>
            <a:r>
              <a:rPr lang="ru-RU" sz="1200" dirty="0" smtClean="0"/>
              <a:t>дејност,</a:t>
            </a:r>
            <a:endParaRPr lang="ru-RU" sz="1200" dirty="0"/>
          </a:p>
          <a:p>
            <a:pPr lvl="0" algn="just">
              <a:lnSpc>
                <a:spcPct val="150000"/>
              </a:lnSpc>
            </a:pPr>
            <a:r>
              <a:rPr lang="ru-RU" sz="1200" dirty="0" smtClean="0"/>
              <a:t>3. </a:t>
            </a:r>
            <a:r>
              <a:rPr lang="ru-RU" sz="1200" b="1" dirty="0" smtClean="0"/>
              <a:t>Програма </a:t>
            </a:r>
            <a:r>
              <a:rPr lang="ru-RU" sz="1200" b="1" dirty="0"/>
              <a:t>за </a:t>
            </a:r>
            <a:r>
              <a:rPr lang="ru-RU" sz="1200" b="1" dirty="0" smtClean="0"/>
              <a:t>аранжманот,</a:t>
            </a:r>
            <a:endParaRPr lang="ru-RU" sz="1200" b="1" dirty="0"/>
          </a:p>
          <a:p>
            <a:pPr lvl="0" algn="just">
              <a:lnSpc>
                <a:spcPct val="150000"/>
              </a:lnSpc>
            </a:pPr>
            <a:r>
              <a:rPr lang="ru-RU" sz="1200" dirty="0" smtClean="0"/>
              <a:t>4. </a:t>
            </a:r>
            <a:r>
              <a:rPr lang="ru-RU" sz="1200" b="1" dirty="0" smtClean="0"/>
              <a:t>Договор </a:t>
            </a:r>
            <a:r>
              <a:rPr lang="ru-RU" sz="1200" b="1" dirty="0"/>
              <a:t>со сместувачки капацитет </a:t>
            </a:r>
            <a:r>
              <a:rPr lang="ru-RU" sz="1200" dirty="0"/>
              <a:t>склучен пред или за време на престојот со минимум услуга ноќевање со појадок (валиден за периодот на престој на групата</a:t>
            </a:r>
            <a:r>
              <a:rPr lang="ru-RU" sz="1200" dirty="0" smtClean="0"/>
              <a:t>),</a:t>
            </a:r>
            <a:endParaRPr lang="ru-RU" sz="1200" dirty="0"/>
          </a:p>
          <a:p>
            <a:pPr lvl="0" algn="just">
              <a:lnSpc>
                <a:spcPct val="150000"/>
              </a:lnSpc>
            </a:pPr>
            <a:r>
              <a:rPr lang="ru-RU" sz="1200" dirty="0" smtClean="0"/>
              <a:t>5. </a:t>
            </a:r>
            <a:r>
              <a:rPr lang="ru-RU" sz="1200" b="1" dirty="0" smtClean="0"/>
              <a:t>Решение </a:t>
            </a:r>
            <a:r>
              <a:rPr lang="ru-RU" sz="1200" b="1" dirty="0"/>
              <a:t>за категоризација</a:t>
            </a:r>
            <a:r>
              <a:rPr lang="ru-RU" sz="1200" dirty="0"/>
              <a:t> на хотелот валидно за периодот на престој на </a:t>
            </a:r>
            <a:r>
              <a:rPr lang="ru-RU" sz="1200" dirty="0" smtClean="0"/>
              <a:t>групата,</a:t>
            </a:r>
            <a:endParaRPr lang="ru-RU" sz="1200" dirty="0"/>
          </a:p>
          <a:p>
            <a:pPr lvl="0" algn="just">
              <a:lnSpc>
                <a:spcPct val="150000"/>
              </a:lnSpc>
            </a:pPr>
            <a:r>
              <a:rPr lang="ru-RU" sz="1200" dirty="0" smtClean="0"/>
              <a:t>6. </a:t>
            </a:r>
            <a:r>
              <a:rPr lang="ru-RU" sz="1200" b="1" dirty="0" smtClean="0"/>
              <a:t>Фактура </a:t>
            </a:r>
            <a:r>
              <a:rPr lang="ru-RU" sz="1200" b="1" dirty="0"/>
              <a:t>од сместувачкиот капацитет </a:t>
            </a:r>
            <a:r>
              <a:rPr lang="ru-RU" sz="1200" dirty="0"/>
              <a:t>со податоци за период, вид, количина на услуга и износ од сместувачкиот </a:t>
            </a:r>
            <a:r>
              <a:rPr lang="ru-RU" sz="1200" dirty="0" smtClean="0"/>
              <a:t>капацитет,</a:t>
            </a:r>
            <a:endParaRPr lang="ru-RU" sz="1200" dirty="0"/>
          </a:p>
          <a:p>
            <a:pPr lvl="0" algn="just">
              <a:lnSpc>
                <a:spcPct val="150000"/>
              </a:lnSpc>
            </a:pPr>
            <a:r>
              <a:rPr lang="ru-RU" sz="1200" dirty="0" smtClean="0"/>
              <a:t>7. </a:t>
            </a:r>
            <a:r>
              <a:rPr lang="ru-RU" sz="1200" b="1" dirty="0" smtClean="0"/>
              <a:t>Руминг </a:t>
            </a:r>
            <a:r>
              <a:rPr lang="ru-RU" sz="1200" b="1" dirty="0"/>
              <a:t>листа </a:t>
            </a:r>
            <a:r>
              <a:rPr lang="ru-RU" sz="1200" dirty="0"/>
              <a:t>или спецификација на гости од </a:t>
            </a:r>
            <a:r>
              <a:rPr lang="ru-RU" sz="1200" dirty="0" smtClean="0"/>
              <a:t>хотелот,</a:t>
            </a:r>
            <a:endParaRPr lang="ru-RU" sz="1200" dirty="0"/>
          </a:p>
          <a:p>
            <a:pPr lvl="0" algn="just">
              <a:lnSpc>
                <a:spcPct val="150000"/>
              </a:lnSpc>
            </a:pPr>
            <a:r>
              <a:rPr lang="ru-RU" sz="1200" dirty="0" smtClean="0"/>
              <a:t>8. </a:t>
            </a:r>
            <a:r>
              <a:rPr lang="ru-RU" sz="1200" b="1" dirty="0" smtClean="0"/>
              <a:t>Доказ </a:t>
            </a:r>
            <a:r>
              <a:rPr lang="ru-RU" sz="1200" b="1" dirty="0"/>
              <a:t>за плаќање на фактурата</a:t>
            </a:r>
            <a:r>
              <a:rPr lang="ru-RU" sz="1200" dirty="0"/>
              <a:t>- копија од вирман или извод со наведен број на фактура за која се однесува </a:t>
            </a:r>
            <a:r>
              <a:rPr lang="ru-RU" sz="1200" dirty="0" smtClean="0"/>
              <a:t>плаќањето,</a:t>
            </a:r>
            <a:endParaRPr lang="ru-RU" sz="1200" dirty="0"/>
          </a:p>
          <a:p>
            <a:pPr lvl="0" algn="just">
              <a:lnSpc>
                <a:spcPct val="150000"/>
              </a:lnSpc>
            </a:pPr>
            <a:r>
              <a:rPr lang="ru-RU" sz="1200" dirty="0" smtClean="0"/>
              <a:t>9. </a:t>
            </a:r>
            <a:r>
              <a:rPr lang="ru-RU" sz="1200" b="1" dirty="0" smtClean="0"/>
              <a:t>Доказ </a:t>
            </a:r>
            <a:r>
              <a:rPr lang="ru-RU" sz="1200" b="1" dirty="0"/>
              <a:t>за платена туристичка такса</a:t>
            </a:r>
            <a:r>
              <a:rPr lang="ru-RU" sz="1200" dirty="0"/>
              <a:t>: копија од вирман или извод со назнака за месецот за кој се однесува </a:t>
            </a:r>
            <a:r>
              <a:rPr lang="ru-RU" sz="1200" dirty="0" smtClean="0"/>
              <a:t>плаќањето,</a:t>
            </a:r>
            <a:endParaRPr lang="ru-RU" sz="1200" dirty="0"/>
          </a:p>
          <a:p>
            <a:pPr lvl="0" algn="just">
              <a:lnSpc>
                <a:spcPct val="150000"/>
              </a:lnSpc>
            </a:pPr>
            <a:r>
              <a:rPr lang="ru-RU" sz="1200" dirty="0" smtClean="0"/>
              <a:t>10. </a:t>
            </a:r>
            <a:r>
              <a:rPr lang="ru-RU" sz="1200" b="1" dirty="0" smtClean="0"/>
              <a:t>СУ4 </a:t>
            </a:r>
            <a:r>
              <a:rPr lang="ru-RU" sz="1200" b="1" dirty="0"/>
              <a:t>образец</a:t>
            </a:r>
            <a:r>
              <a:rPr lang="ru-RU" sz="1200" dirty="0"/>
              <a:t> заверен од сместувачкиот </a:t>
            </a:r>
            <a:r>
              <a:rPr lang="ru-RU" sz="1200" dirty="0" smtClean="0"/>
              <a:t>капацитет,</a:t>
            </a:r>
            <a:endParaRPr lang="ru-RU" sz="1200" dirty="0"/>
          </a:p>
          <a:p>
            <a:pPr lvl="0" algn="just">
              <a:lnSpc>
                <a:spcPct val="150000"/>
              </a:lnSpc>
            </a:pPr>
            <a:r>
              <a:rPr lang="ru-RU" sz="1200" dirty="0" smtClean="0"/>
              <a:t>11. </a:t>
            </a:r>
            <a:r>
              <a:rPr lang="ru-RU" sz="1200" b="1" dirty="0" smtClean="0"/>
              <a:t>Договор </a:t>
            </a:r>
            <a:r>
              <a:rPr lang="ru-RU" sz="1200" b="1" dirty="0"/>
              <a:t>за превоз</a:t>
            </a:r>
            <a:r>
              <a:rPr lang="ru-RU" sz="1200" dirty="0"/>
              <a:t>, патен налог или фактура со податоци за периодот, релацијата, километри и износ кој треба да се </a:t>
            </a:r>
            <a:r>
              <a:rPr lang="ru-RU" sz="1200" dirty="0" smtClean="0"/>
              <a:t>плати,</a:t>
            </a:r>
            <a:endParaRPr lang="ru-RU" sz="1200" dirty="0"/>
          </a:p>
          <a:p>
            <a:pPr lvl="0" algn="just">
              <a:lnSpc>
                <a:spcPct val="150000"/>
              </a:lnSpc>
            </a:pPr>
            <a:r>
              <a:rPr lang="ru-RU" sz="1200" dirty="0" smtClean="0"/>
              <a:t>12. </a:t>
            </a:r>
            <a:r>
              <a:rPr lang="ru-RU" sz="1200" b="1" dirty="0" smtClean="0"/>
              <a:t>Доказ </a:t>
            </a:r>
            <a:r>
              <a:rPr lang="ru-RU" sz="1200" b="1" dirty="0"/>
              <a:t>за платен </a:t>
            </a:r>
            <a:r>
              <a:rPr lang="ru-RU" sz="1200" b="1" dirty="0" smtClean="0"/>
              <a:t>превоз </a:t>
            </a:r>
            <a:r>
              <a:rPr lang="ru-RU" sz="1200" dirty="0" smtClean="0"/>
              <a:t>- </a:t>
            </a:r>
            <a:r>
              <a:rPr lang="ru-RU" sz="1200" dirty="0"/>
              <a:t>копија од вирман или извод со наведен број на фактура за која се однесува </a:t>
            </a:r>
            <a:r>
              <a:rPr lang="ru-RU" sz="1200" dirty="0" smtClean="0"/>
              <a:t>плаќањето,</a:t>
            </a:r>
            <a:endParaRPr lang="ru-RU" sz="1200" dirty="0"/>
          </a:p>
          <a:p>
            <a:pPr lvl="0" algn="just">
              <a:lnSpc>
                <a:spcPct val="150000"/>
              </a:lnSpc>
            </a:pPr>
            <a:r>
              <a:rPr lang="ru-RU" sz="1200" dirty="0" smtClean="0"/>
              <a:t>13. </a:t>
            </a:r>
            <a:r>
              <a:rPr lang="ru-RU" sz="1200" b="1" dirty="0" smtClean="0"/>
              <a:t>Интербус </a:t>
            </a:r>
            <a:r>
              <a:rPr lang="ru-RU" sz="1200" b="1" dirty="0"/>
              <a:t>листа</a:t>
            </a:r>
            <a:r>
              <a:rPr lang="ru-RU" sz="1200" dirty="0"/>
              <a:t> со видливи податоци за релација, патници и печати од гранични премини (согласно програмата</a:t>
            </a:r>
            <a:r>
              <a:rPr lang="ru-RU" sz="1200" dirty="0" smtClean="0"/>
              <a:t>).</a:t>
            </a:r>
            <a:endParaRPr lang="ru-RU" sz="1200" dirty="0"/>
          </a:p>
        </p:txBody>
      </p:sp>
      <p:sp>
        <p:nvSpPr>
          <p:cNvPr id="26" name="Rectangle 25">
            <a:extLst>
              <a:ext uri="{FF2B5EF4-FFF2-40B4-BE49-F238E27FC236}">
                <a16:creationId xmlns="" xmlns:a16="http://schemas.microsoft.com/office/drawing/2014/main" id="{BB78F0D7-75AB-4492-918C-794F567826D6}"/>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8" name="Rectangle 27">
            <a:extLst>
              <a:ext uri="{FF2B5EF4-FFF2-40B4-BE49-F238E27FC236}">
                <a16:creationId xmlns="" xmlns:a16="http://schemas.microsoft.com/office/drawing/2014/main" id="{0F31F7F4-C94A-4583-8099-A10F843BA0D7}"/>
              </a:ext>
            </a:extLst>
          </p:cNvPr>
          <p:cNvSpPr/>
          <p:nvPr/>
        </p:nvSpPr>
        <p:spPr>
          <a:xfrm>
            <a:off x="0" y="-3277"/>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10850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4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childTnLst>
                                </p:cTn>
                              </p:par>
                              <p:par>
                                <p:cTn id="14" presetID="10" presetClass="entr" presetSubtype="0" fill="hold" grpId="0" nodeType="withEffect">
                                  <p:stCondLst>
                                    <p:cond delay="45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6F14BA22-7F6C-4732-8C53-F3F212BCA26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TextBox 22">
            <a:extLst>
              <a:ext uri="{FF2B5EF4-FFF2-40B4-BE49-F238E27FC236}">
                <a16:creationId xmlns="" xmlns:a16="http://schemas.microsoft.com/office/drawing/2014/main" id="{94C42C34-0B5B-41FF-8E0F-7D3B5B5A6800}"/>
              </a:ext>
            </a:extLst>
          </p:cNvPr>
          <p:cNvSpPr txBox="1"/>
          <p:nvPr/>
        </p:nvSpPr>
        <p:spPr>
          <a:xfrm>
            <a:off x="335493" y="6431086"/>
            <a:ext cx="1710725" cy="369332"/>
          </a:xfrm>
          <a:prstGeom prst="rect">
            <a:avLst/>
          </a:prstGeom>
          <a:noFill/>
        </p:spPr>
        <p:txBody>
          <a:bodyPr wrap="none" rtlCol="0">
            <a:spAutoFit/>
          </a:bodyPr>
          <a:lstStyle/>
          <a:p>
            <a:r>
              <a:rPr lang="ru-RU" b="1" dirty="0"/>
              <a:t>1. СУ 1 образец</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67299" y="327189"/>
            <a:ext cx="9434582" cy="6047809"/>
          </a:xfrm>
          <a:prstGeom prst="rect">
            <a:avLst/>
          </a:prstGeom>
        </p:spPr>
        <p:txBody>
          <a:bodyPr wrap="square">
            <a:spAutoFit/>
          </a:bodyPr>
          <a:lstStyle/>
          <a:p>
            <a:r>
              <a:rPr lang="ru-RU" sz="900" dirty="0"/>
              <a:t> 	        </a:t>
            </a:r>
            <a:r>
              <a:rPr lang="ru-RU" sz="900" b="1" dirty="0" smtClean="0"/>
              <a:t>РЕПУБЛИКА   </a:t>
            </a:r>
            <a:r>
              <a:rPr lang="ru-RU" sz="900" b="1" dirty="0"/>
              <a:t>МАКЕДОНИЈА                                         </a:t>
            </a:r>
            <a:r>
              <a:rPr lang="ru-RU" sz="900" b="1" dirty="0" smtClean="0"/>
              <a:t>ПРИЛОГ </a:t>
            </a:r>
            <a:r>
              <a:rPr lang="ru-RU" sz="900" b="1" dirty="0"/>
              <a:t>1			</a:t>
            </a:r>
          </a:p>
          <a:p>
            <a:r>
              <a:rPr lang="ru-RU" sz="900" b="1" dirty="0"/>
              <a:t>    	  МИНИСТЕРСТВО ЗА ЕКОНОМИЈА</a:t>
            </a:r>
          </a:p>
          <a:p>
            <a:r>
              <a:rPr lang="ru-RU" sz="900" dirty="0"/>
              <a:t>					</a:t>
            </a:r>
          </a:p>
          <a:p>
            <a:r>
              <a:rPr lang="ru-RU" sz="900" b="1" dirty="0"/>
              <a:t>Образец  СУ - 1</a:t>
            </a:r>
          </a:p>
          <a:p>
            <a:endParaRPr lang="ru-RU" sz="900" dirty="0"/>
          </a:p>
          <a:p>
            <a:r>
              <a:rPr lang="ru-RU" sz="900" dirty="0"/>
              <a:t>БАРАЊЕ ЗА СУБВЕНЦИЈА ЗА ПРОГРАМАТА ЗА ОДМОР ВО СТРАНСКИОТ ПАТНИЧКИ (АВТОБУСКИ) ТУРИСТИЧКИ </a:t>
            </a:r>
            <a:r>
              <a:rPr lang="ru-RU" sz="900" dirty="0" smtClean="0"/>
              <a:t>ПРОМЕТ</a:t>
            </a:r>
            <a:endParaRPr lang="ru-RU" sz="900" dirty="0"/>
          </a:p>
          <a:p>
            <a:r>
              <a:rPr lang="ru-RU" sz="900" dirty="0"/>
              <a:t>Бр._______</a:t>
            </a:r>
          </a:p>
          <a:p>
            <a:endParaRPr lang="ru-RU" sz="900" dirty="0"/>
          </a:p>
          <a:p>
            <a:r>
              <a:rPr lang="ru-RU" sz="900" dirty="0"/>
              <a:t>1. Име и седиште на агенцијата </a:t>
            </a:r>
            <a:r>
              <a:rPr lang="en-US" sz="900" dirty="0" smtClean="0">
                <a:solidFill>
                  <a:srgbClr val="FF0000"/>
                </a:solidFill>
              </a:rPr>
              <a:t>(</a:t>
            </a:r>
            <a:r>
              <a:rPr lang="ru-RU" sz="900" u="sng" dirty="0" smtClean="0">
                <a:solidFill>
                  <a:srgbClr val="FF0000"/>
                </a:solidFill>
              </a:rPr>
              <a:t>Податоци за апликантот (организаторот на патувањето)</a:t>
            </a:r>
          </a:p>
          <a:p>
            <a:r>
              <a:rPr lang="ru-RU" sz="900" dirty="0" smtClean="0"/>
              <a:t>2. Име и седиште на сместувачкиот објект во кој организирано се упатуваат туристи </a:t>
            </a:r>
          </a:p>
          <a:p>
            <a:r>
              <a:rPr lang="ru-RU" sz="900" dirty="0" smtClean="0"/>
              <a:t> </a:t>
            </a:r>
            <a:r>
              <a:rPr lang="ru-RU" sz="900" u="sng" dirty="0">
                <a:solidFill>
                  <a:srgbClr val="FF0000"/>
                </a:solidFill>
              </a:rPr>
              <a:t>(се наведуваат сите сместувачки капацитети, каде што престојува групата)</a:t>
            </a:r>
          </a:p>
          <a:p>
            <a:r>
              <a:rPr lang="ru-RU" sz="900" dirty="0"/>
              <a:t>3. Место на поаѓање на групата </a:t>
            </a:r>
            <a:r>
              <a:rPr lang="en-US" sz="900" b="1" u="sng" dirty="0">
                <a:solidFill>
                  <a:srgbClr val="FF0000"/>
                </a:solidFill>
              </a:rPr>
              <a:t> </a:t>
            </a:r>
            <a:r>
              <a:rPr lang="en-US" sz="900" u="sng" dirty="0" smtClean="0">
                <a:solidFill>
                  <a:srgbClr val="FF0000"/>
                </a:solidFill>
              </a:rPr>
              <a:t>(</a:t>
            </a:r>
            <a:r>
              <a:rPr lang="ru-RU" sz="900" u="sng" dirty="0" smtClean="0">
                <a:solidFill>
                  <a:srgbClr val="FF0000"/>
                </a:solidFill>
              </a:rPr>
              <a:t>град </a:t>
            </a:r>
            <a:r>
              <a:rPr lang="ru-RU" sz="900" u="sng" dirty="0">
                <a:solidFill>
                  <a:srgbClr val="FF0000"/>
                </a:solidFill>
              </a:rPr>
              <a:t>и </a:t>
            </a:r>
            <a:r>
              <a:rPr lang="ru-RU" sz="900" u="sng" dirty="0" smtClean="0">
                <a:solidFill>
                  <a:srgbClr val="FF0000"/>
                </a:solidFill>
              </a:rPr>
              <a:t>земја</a:t>
            </a:r>
            <a:r>
              <a:rPr lang="en-US" sz="900" u="sng" dirty="0" smtClean="0">
                <a:solidFill>
                  <a:srgbClr val="FF0000"/>
                </a:solidFill>
              </a:rPr>
              <a:t>)</a:t>
            </a:r>
            <a:endParaRPr lang="ru-RU" sz="900" u="sng" dirty="0">
              <a:solidFill>
                <a:srgbClr val="FF0000"/>
              </a:solidFill>
            </a:endParaRPr>
          </a:p>
          <a:p>
            <a:r>
              <a:rPr lang="ru-RU" sz="900" dirty="0"/>
              <a:t>4. Дата  а) поаѓање на групата </a:t>
            </a:r>
          </a:p>
          <a:p>
            <a:r>
              <a:rPr lang="en-US" sz="900" u="sng" dirty="0" smtClean="0">
                <a:solidFill>
                  <a:srgbClr val="FF0000"/>
                </a:solidFill>
              </a:rPr>
              <a:t>(</a:t>
            </a:r>
            <a:r>
              <a:rPr lang="ru-RU" sz="900" u="sng" dirty="0" smtClean="0">
                <a:solidFill>
                  <a:srgbClr val="FF0000"/>
                </a:solidFill>
              </a:rPr>
              <a:t>дата на поаѓање од страснкиот град/земја</a:t>
            </a:r>
            <a:r>
              <a:rPr lang="en-US" sz="900" u="sng" dirty="0" smtClean="0">
                <a:solidFill>
                  <a:srgbClr val="FF0000"/>
                </a:solidFill>
              </a:rPr>
              <a:t>)</a:t>
            </a:r>
            <a:r>
              <a:rPr lang="ru-RU" sz="900" u="sng" dirty="0" smtClean="0">
                <a:solidFill>
                  <a:srgbClr val="FF0000"/>
                </a:solidFill>
              </a:rPr>
              <a:t>  </a:t>
            </a:r>
            <a:r>
              <a:rPr lang="ru-RU" sz="900" dirty="0" smtClean="0"/>
              <a:t>                                             </a:t>
            </a:r>
            <a:endParaRPr lang="ru-RU" sz="900" dirty="0"/>
          </a:p>
          <a:p>
            <a:r>
              <a:rPr lang="ru-RU" sz="900" dirty="0"/>
              <a:t> б) враќање на групата</a:t>
            </a:r>
          </a:p>
          <a:p>
            <a:r>
              <a:rPr lang="en-US" sz="900" u="sng" dirty="0" smtClean="0">
                <a:solidFill>
                  <a:srgbClr val="FF0000"/>
                </a:solidFill>
              </a:rPr>
              <a:t>(</a:t>
            </a:r>
            <a:r>
              <a:rPr lang="ru-RU" sz="900" u="sng" dirty="0" smtClean="0">
                <a:solidFill>
                  <a:srgbClr val="FF0000"/>
                </a:solidFill>
              </a:rPr>
              <a:t>дата </a:t>
            </a:r>
            <a:r>
              <a:rPr lang="ru-RU" sz="900" u="sng" dirty="0">
                <a:solidFill>
                  <a:srgbClr val="FF0000"/>
                </a:solidFill>
              </a:rPr>
              <a:t>на заминување согласно </a:t>
            </a:r>
            <a:r>
              <a:rPr lang="ru-RU" sz="900" u="sng" dirty="0" smtClean="0">
                <a:solidFill>
                  <a:srgbClr val="FF0000"/>
                </a:solidFill>
              </a:rPr>
              <a:t>програмата</a:t>
            </a:r>
            <a:r>
              <a:rPr lang="en-US" sz="900" u="sng" dirty="0" smtClean="0">
                <a:solidFill>
                  <a:srgbClr val="FF0000"/>
                </a:solidFill>
              </a:rPr>
              <a:t>)</a:t>
            </a:r>
          </a:p>
          <a:p>
            <a:r>
              <a:rPr lang="ru-RU" sz="900" dirty="0" smtClean="0"/>
              <a:t>5</a:t>
            </a:r>
            <a:r>
              <a:rPr lang="ru-RU" sz="900" dirty="0"/>
              <a:t>. Времетраење на престојот на </a:t>
            </a:r>
          </a:p>
          <a:p>
            <a:r>
              <a:rPr lang="ru-RU" sz="900" dirty="0"/>
              <a:t>    групата во туристичкото место </a:t>
            </a:r>
            <a:r>
              <a:rPr lang="en-US" sz="900" u="sng" dirty="0" smtClean="0">
                <a:solidFill>
                  <a:srgbClr val="FF0000"/>
                </a:solidFill>
              </a:rPr>
              <a:t>(</a:t>
            </a:r>
            <a:r>
              <a:rPr lang="ru-RU" sz="900" u="sng" dirty="0" smtClean="0">
                <a:solidFill>
                  <a:srgbClr val="FF0000"/>
                </a:solidFill>
              </a:rPr>
              <a:t>број </a:t>
            </a:r>
            <a:r>
              <a:rPr lang="ru-RU" sz="900" u="sng" dirty="0">
                <a:solidFill>
                  <a:srgbClr val="FF0000"/>
                </a:solidFill>
              </a:rPr>
              <a:t>на ноќевања во </a:t>
            </a:r>
            <a:r>
              <a:rPr lang="ru-RU" sz="900" u="sng" dirty="0" smtClean="0">
                <a:solidFill>
                  <a:srgbClr val="FF0000"/>
                </a:solidFill>
              </a:rPr>
              <a:t>Македонија</a:t>
            </a:r>
            <a:r>
              <a:rPr lang="en-US" sz="900" u="sng" dirty="0" smtClean="0">
                <a:solidFill>
                  <a:srgbClr val="FF0000"/>
                </a:solidFill>
              </a:rPr>
              <a:t>)</a:t>
            </a:r>
            <a:endParaRPr lang="ru-RU" sz="900" u="sng" dirty="0">
              <a:solidFill>
                <a:srgbClr val="FF0000"/>
              </a:solidFill>
            </a:endParaRPr>
          </a:p>
          <a:p>
            <a:r>
              <a:rPr lang="ru-RU" sz="900" dirty="0"/>
              <a:t>6. Име и седиште на превозникот </a:t>
            </a:r>
            <a:r>
              <a:rPr lang="en-US" sz="900" u="sng" dirty="0" smtClean="0">
                <a:solidFill>
                  <a:srgbClr val="FF0000"/>
                </a:solidFill>
              </a:rPr>
              <a:t>(</a:t>
            </a:r>
            <a:r>
              <a:rPr lang="ru-RU" sz="900" u="sng" dirty="0" smtClean="0">
                <a:solidFill>
                  <a:srgbClr val="FF0000"/>
                </a:solidFill>
              </a:rPr>
              <a:t>податоци </a:t>
            </a:r>
            <a:r>
              <a:rPr lang="ru-RU" sz="900" u="sng" dirty="0">
                <a:solidFill>
                  <a:srgbClr val="FF0000"/>
                </a:solidFill>
              </a:rPr>
              <a:t>согласно интербус  </a:t>
            </a:r>
            <a:r>
              <a:rPr lang="ru-RU" sz="900" u="sng" dirty="0" smtClean="0">
                <a:solidFill>
                  <a:srgbClr val="FF0000"/>
                </a:solidFill>
              </a:rPr>
              <a:t>лсита</a:t>
            </a:r>
            <a:r>
              <a:rPr lang="en-US" sz="900" u="sng" dirty="0" smtClean="0">
                <a:solidFill>
                  <a:srgbClr val="FF0000"/>
                </a:solidFill>
              </a:rPr>
              <a:t>)</a:t>
            </a:r>
            <a:endParaRPr lang="ru-RU" sz="900" u="sng" dirty="0">
              <a:solidFill>
                <a:srgbClr val="FF0000"/>
              </a:solidFill>
            </a:endParaRPr>
          </a:p>
          <a:p>
            <a:r>
              <a:rPr lang="ru-RU" sz="900" dirty="0"/>
              <a:t>7. Регистарски број на автобусот </a:t>
            </a:r>
            <a:r>
              <a:rPr lang="ru-RU" sz="900" u="sng" dirty="0" smtClean="0">
                <a:solidFill>
                  <a:srgbClr val="FF0000"/>
                </a:solidFill>
              </a:rPr>
              <a:t>(податоци </a:t>
            </a:r>
            <a:r>
              <a:rPr lang="ru-RU" sz="900" u="sng" dirty="0">
                <a:solidFill>
                  <a:srgbClr val="FF0000"/>
                </a:solidFill>
              </a:rPr>
              <a:t>согласно интербус  </a:t>
            </a:r>
            <a:r>
              <a:rPr lang="ru-RU" sz="900" u="sng" dirty="0" smtClean="0">
                <a:solidFill>
                  <a:srgbClr val="FF0000"/>
                </a:solidFill>
              </a:rPr>
              <a:t>л</a:t>
            </a:r>
            <a:r>
              <a:rPr lang="mk-MK" sz="900" u="sng" dirty="0" smtClean="0">
                <a:solidFill>
                  <a:srgbClr val="FF0000"/>
                </a:solidFill>
              </a:rPr>
              <a:t>ист</a:t>
            </a:r>
            <a:r>
              <a:rPr lang="ru-RU" sz="900" u="sng" dirty="0" smtClean="0">
                <a:solidFill>
                  <a:srgbClr val="FF0000"/>
                </a:solidFill>
              </a:rPr>
              <a:t>а</a:t>
            </a:r>
            <a:r>
              <a:rPr lang="en-US" sz="900" u="sng" dirty="0" smtClean="0">
                <a:solidFill>
                  <a:srgbClr val="FF0000"/>
                </a:solidFill>
              </a:rPr>
              <a:t>)</a:t>
            </a:r>
            <a:endParaRPr lang="ru-RU" sz="900" u="sng" dirty="0">
              <a:solidFill>
                <a:srgbClr val="FF0000"/>
              </a:solidFill>
            </a:endParaRPr>
          </a:p>
          <a:p>
            <a:r>
              <a:rPr lang="ru-RU" sz="900" dirty="0"/>
              <a:t>8. Вкупен број на седишта во автобусот </a:t>
            </a:r>
            <a:r>
              <a:rPr lang="ru-RU" sz="900" u="sng" dirty="0" smtClean="0">
                <a:solidFill>
                  <a:srgbClr val="FF0000"/>
                </a:solidFill>
              </a:rPr>
              <a:t>(согласно </a:t>
            </a:r>
            <a:r>
              <a:rPr lang="ru-RU" sz="900" u="sng" dirty="0">
                <a:solidFill>
                  <a:srgbClr val="FF0000"/>
                </a:solidFill>
              </a:rPr>
              <a:t>интербус  </a:t>
            </a:r>
            <a:r>
              <a:rPr lang="ru-RU" sz="900" u="sng" dirty="0" smtClean="0">
                <a:solidFill>
                  <a:srgbClr val="FF0000"/>
                </a:solidFill>
              </a:rPr>
              <a:t>листа</a:t>
            </a:r>
            <a:r>
              <a:rPr lang="ru-RU" sz="900" u="sng" dirty="0">
                <a:solidFill>
                  <a:srgbClr val="FF0000"/>
                </a:solidFill>
              </a:rPr>
              <a:t>)</a:t>
            </a:r>
          </a:p>
          <a:p>
            <a:r>
              <a:rPr lang="ru-RU" sz="900" dirty="0"/>
              <a:t>9. Вкупен број на туристи во групата </a:t>
            </a:r>
            <a:r>
              <a:rPr lang="ru-RU" sz="900" dirty="0" smtClean="0">
                <a:solidFill>
                  <a:srgbClr val="FF0000"/>
                </a:solidFill>
              </a:rPr>
              <a:t>(</a:t>
            </a:r>
            <a:r>
              <a:rPr lang="ru-RU" sz="900" u="sng" dirty="0" smtClean="0">
                <a:solidFill>
                  <a:srgbClr val="FF0000"/>
                </a:solidFill>
              </a:rPr>
              <a:t>број </a:t>
            </a:r>
            <a:r>
              <a:rPr lang="ru-RU" sz="900" u="sng" dirty="0">
                <a:solidFill>
                  <a:srgbClr val="FF0000"/>
                </a:solidFill>
              </a:rPr>
              <a:t>на туристи за кои се бара </a:t>
            </a:r>
            <a:r>
              <a:rPr lang="ru-RU" sz="900" u="sng" dirty="0" smtClean="0">
                <a:solidFill>
                  <a:srgbClr val="FF0000"/>
                </a:solidFill>
              </a:rPr>
              <a:t>субвенција</a:t>
            </a:r>
            <a:endParaRPr lang="ru-RU" sz="900" u="sng" dirty="0">
              <a:solidFill>
                <a:srgbClr val="FF0000"/>
              </a:solidFill>
            </a:endParaRPr>
          </a:p>
          <a:p>
            <a:r>
              <a:rPr lang="ru-RU" sz="900" dirty="0"/>
              <a:t>10. Износ на бараната субвенција: </a:t>
            </a:r>
            <a:r>
              <a:rPr lang="ru-RU" sz="900" u="sng" dirty="0" smtClean="0">
                <a:solidFill>
                  <a:srgbClr val="FF0000"/>
                </a:solidFill>
              </a:rPr>
              <a:t>(Од </a:t>
            </a:r>
            <a:r>
              <a:rPr lang="ru-RU" sz="900" u="sng" dirty="0">
                <a:solidFill>
                  <a:srgbClr val="FF0000"/>
                </a:solidFill>
              </a:rPr>
              <a:t>која држава доаѓаат туристите број на туристи x износ соглансо земјата на потекло ден =  вкупен износ </a:t>
            </a:r>
            <a:r>
              <a:rPr lang="ru-RU" sz="900" u="sng" dirty="0" smtClean="0">
                <a:solidFill>
                  <a:srgbClr val="FF0000"/>
                </a:solidFill>
              </a:rPr>
              <a:t>ден)</a:t>
            </a:r>
            <a:endParaRPr lang="ru-RU" sz="900" u="sng" dirty="0">
              <a:solidFill>
                <a:srgbClr val="FF0000"/>
              </a:solidFill>
            </a:endParaRPr>
          </a:p>
          <a:p>
            <a:r>
              <a:rPr lang="ru-RU" sz="900" dirty="0"/>
              <a:t>11. Име и седиште на банката и број на сметката на агенцијата</a:t>
            </a:r>
          </a:p>
          <a:p>
            <a:endParaRPr lang="en-US" sz="900" dirty="0"/>
          </a:p>
          <a:p>
            <a:r>
              <a:rPr lang="ru-RU" sz="900" u="sng" dirty="0" smtClean="0">
                <a:solidFill>
                  <a:srgbClr val="FF0000"/>
                </a:solidFill>
              </a:rPr>
              <a:t>(Податоци </a:t>
            </a:r>
            <a:r>
              <a:rPr lang="ru-RU" sz="900" u="sng" dirty="0">
                <a:solidFill>
                  <a:srgbClr val="FF0000"/>
                </a:solidFill>
              </a:rPr>
              <a:t>за примателот на субвенција согласно изјавата на организаторот на пакет  </a:t>
            </a:r>
            <a:r>
              <a:rPr lang="ru-RU" sz="900" u="sng" dirty="0" smtClean="0">
                <a:solidFill>
                  <a:srgbClr val="FF0000"/>
                </a:solidFill>
              </a:rPr>
              <a:t>аранжманот</a:t>
            </a:r>
            <a:r>
              <a:rPr lang="ru-RU" sz="900" u="sng" dirty="0">
                <a:solidFill>
                  <a:srgbClr val="FF0000"/>
                </a:solidFill>
              </a:rPr>
              <a:t>)</a:t>
            </a:r>
          </a:p>
          <a:p>
            <a:r>
              <a:rPr lang="ru-RU" sz="900" dirty="0" smtClean="0"/>
              <a:t>Прилог</a:t>
            </a:r>
            <a:r>
              <a:rPr lang="ru-RU" sz="900" dirty="0"/>
              <a:t>: </a:t>
            </a:r>
          </a:p>
          <a:p>
            <a:endParaRPr lang="ru-RU" sz="900" dirty="0"/>
          </a:p>
          <a:p>
            <a:r>
              <a:rPr lang="ru-RU" sz="900" dirty="0"/>
              <a:t>I) Општа документација:</a:t>
            </a:r>
          </a:p>
          <a:p>
            <a:r>
              <a:rPr lang="ru-RU" sz="900" dirty="0"/>
              <a:t>-Програма за аранжман;</a:t>
            </a:r>
          </a:p>
          <a:p>
            <a:r>
              <a:rPr lang="ru-RU" sz="900" dirty="0"/>
              <a:t>-Лиценца А, или доказ (лиценца) за вршење дејност туроператор;</a:t>
            </a:r>
          </a:p>
          <a:p>
            <a:r>
              <a:rPr lang="ru-RU" sz="900" dirty="0"/>
              <a:t>-Договор за закуп со сместувачкиот капацитет и решение за категоризација на сместувачкиот капацитет;</a:t>
            </a:r>
          </a:p>
          <a:p>
            <a:r>
              <a:rPr lang="ru-RU" sz="900" dirty="0"/>
              <a:t>-Руминг листа заверена од сместувачкиот капацитет;</a:t>
            </a:r>
          </a:p>
          <a:p>
            <a:r>
              <a:rPr lang="ru-RU" sz="900" dirty="0"/>
              <a:t>-Доставена фактура и платена фактура за сместувачкиот капацитет и</a:t>
            </a:r>
          </a:p>
          <a:p>
            <a:r>
              <a:rPr lang="ru-RU" sz="900" dirty="0"/>
              <a:t>-Извод од банка за девизен прилив за странскиот туроператор по извршената уплата.</a:t>
            </a:r>
          </a:p>
          <a:p>
            <a:endParaRPr lang="ru-RU" sz="900" dirty="0"/>
          </a:p>
          <a:p>
            <a:r>
              <a:rPr lang="ru-RU" sz="900" dirty="0"/>
              <a:t>II) Поединечна документација:</a:t>
            </a:r>
          </a:p>
          <a:p>
            <a:r>
              <a:rPr lang="ru-RU" sz="900" dirty="0"/>
              <a:t>-копија од патен налог за автобуски превоз, копија од фактура на превозникот со видливи податоци за местото на поаѓање и пристигнување на групата и датата на извршениот превоз;</a:t>
            </a:r>
          </a:p>
          <a:p>
            <a:r>
              <a:rPr lang="ru-RU" sz="900" dirty="0"/>
              <a:t>-доказ за платена фактура за реализираниот превоз (копија од вирман или извод) и</a:t>
            </a:r>
          </a:p>
          <a:p>
            <a:r>
              <a:rPr lang="ru-RU" sz="900" dirty="0"/>
              <a:t>-интербус листа со видливи податоци за странските туристи и граничните премини.</a:t>
            </a:r>
          </a:p>
          <a:p>
            <a:endParaRPr lang="ru-RU" sz="900" dirty="0"/>
          </a:p>
          <a:p>
            <a:r>
              <a:rPr lang="ru-RU" sz="900" dirty="0"/>
              <a:t>_______________________________               ___________________________________________</a:t>
            </a:r>
          </a:p>
          <a:p>
            <a:r>
              <a:rPr lang="ru-RU" sz="900" b="1" dirty="0"/>
              <a:t>МЕСТО И ДАТА НА ПОДНЕСУВАЊЕ	    </a:t>
            </a:r>
            <a:r>
              <a:rPr lang="en-GB" sz="900" b="1" dirty="0" smtClean="0"/>
              <a:t>        </a:t>
            </a:r>
            <a:r>
              <a:rPr lang="ru-RU" sz="900" b="1" dirty="0" smtClean="0"/>
              <a:t> </a:t>
            </a:r>
            <a:r>
              <a:rPr lang="ru-RU" sz="900" b="1" dirty="0"/>
              <a:t>ПЕЧАТ И ПОТПИС НА БАРАТЕЛОТ НА БАРАЊЕТО</a:t>
            </a:r>
            <a:endParaRPr lang="mk-MK" sz="900" b="1" dirty="0"/>
          </a:p>
        </p:txBody>
      </p:sp>
      <p:pic>
        <p:nvPicPr>
          <p:cNvPr id="24" name="Picture 23">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8631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086"/>
            <a:ext cx="3993529" cy="369332"/>
          </a:xfrm>
          <a:prstGeom prst="rect">
            <a:avLst/>
          </a:prstGeom>
          <a:noFill/>
        </p:spPr>
        <p:txBody>
          <a:bodyPr wrap="none" rtlCol="0">
            <a:spAutoFit/>
          </a:bodyPr>
          <a:lstStyle/>
          <a:p>
            <a:r>
              <a:rPr lang="ru-RU" b="1" dirty="0"/>
              <a:t>2. Лиценца за туроператорска дејност</a:t>
            </a:r>
            <a:endParaRPr lang="mk-MK" b="1" dirty="0"/>
          </a:p>
        </p:txBody>
      </p:sp>
      <p:sp>
        <p:nvSpPr>
          <p:cNvPr id="2" name="Rectangle 1"/>
          <p:cNvSpPr/>
          <p:nvPr/>
        </p:nvSpPr>
        <p:spPr>
          <a:xfrm>
            <a:off x="335493" y="1113809"/>
            <a:ext cx="5521610" cy="4247317"/>
          </a:xfrm>
          <a:prstGeom prst="rect">
            <a:avLst/>
          </a:prstGeom>
        </p:spPr>
        <p:txBody>
          <a:bodyPr wrap="square">
            <a:spAutoFit/>
          </a:bodyPr>
          <a:lstStyle/>
          <a:p>
            <a:r>
              <a:rPr lang="ru-RU" b="1" dirty="0"/>
              <a:t>ЛИЦЕНЦА ЗА ТУРОПЕРАТОРСКА ДЕЈНОСТ</a:t>
            </a:r>
          </a:p>
          <a:p>
            <a:endParaRPr lang="ru-RU" dirty="0"/>
          </a:p>
          <a:p>
            <a:endParaRPr lang="ru-RU" dirty="0"/>
          </a:p>
          <a:p>
            <a:endParaRPr lang="ru-RU" dirty="0"/>
          </a:p>
          <a:p>
            <a:pPr algn="just"/>
            <a:r>
              <a:rPr lang="ru-RU" dirty="0" smtClean="0"/>
              <a:t>1.</a:t>
            </a:r>
            <a:r>
              <a:rPr lang="en-GB" dirty="0" smtClean="0"/>
              <a:t> </a:t>
            </a:r>
            <a:r>
              <a:rPr lang="ru-RU" dirty="0" smtClean="0"/>
              <a:t>Лиценца </a:t>
            </a:r>
            <a:r>
              <a:rPr lang="ru-RU" dirty="0"/>
              <a:t>А- согласно законодавството на Република </a:t>
            </a:r>
            <a:r>
              <a:rPr lang="ru-RU" dirty="0" smtClean="0"/>
              <a:t>Македонија</a:t>
            </a:r>
            <a:r>
              <a:rPr lang="en-GB" dirty="0" smtClean="0"/>
              <a:t>.</a:t>
            </a:r>
            <a:endParaRPr lang="ru-RU" dirty="0"/>
          </a:p>
          <a:p>
            <a:pPr algn="just"/>
            <a:endParaRPr lang="ru-RU" dirty="0"/>
          </a:p>
          <a:p>
            <a:pPr algn="just"/>
            <a:endParaRPr lang="ru-RU" dirty="0"/>
          </a:p>
          <a:p>
            <a:pPr algn="just"/>
            <a:endParaRPr lang="ru-RU" dirty="0"/>
          </a:p>
          <a:p>
            <a:pPr algn="just"/>
            <a:r>
              <a:rPr lang="ru-RU" dirty="0" smtClean="0"/>
              <a:t>2.</a:t>
            </a:r>
            <a:r>
              <a:rPr lang="en-GB" dirty="0" smtClean="0"/>
              <a:t> </a:t>
            </a:r>
            <a:r>
              <a:rPr lang="ru-RU" dirty="0" smtClean="0"/>
              <a:t>Согласно </a:t>
            </a:r>
            <a:r>
              <a:rPr lang="ru-RU" dirty="0"/>
              <a:t>законодавството во останатите земји, потребно е да се достави документ со шифра на дејност </a:t>
            </a:r>
            <a:r>
              <a:rPr lang="ru-RU" dirty="0" smtClean="0"/>
              <a:t>79.12</a:t>
            </a:r>
            <a:r>
              <a:rPr lang="ru-RU" dirty="0"/>
              <a:t>, односно документ со јасно видлив податок дека апликантот е туроператор (организатор на пакет аранжман).</a:t>
            </a:r>
          </a:p>
          <a:p>
            <a:pPr algn="just"/>
            <a:endParaRPr lang="ru-RU" dirty="0"/>
          </a:p>
        </p:txBody>
      </p:sp>
      <p:pic>
        <p:nvPicPr>
          <p:cNvPr id="9" name="Picture 8">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7539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3036537" cy="369332"/>
          </a:xfrm>
          <a:prstGeom prst="rect">
            <a:avLst/>
          </a:prstGeom>
          <a:noFill/>
        </p:spPr>
        <p:txBody>
          <a:bodyPr wrap="none" rtlCol="0">
            <a:spAutoFit/>
          </a:bodyPr>
          <a:lstStyle/>
          <a:p>
            <a:r>
              <a:rPr lang="ru-RU" b="1" dirty="0"/>
              <a:t>3. Програма за </a:t>
            </a:r>
            <a:r>
              <a:rPr lang="ru-RU" b="1" dirty="0" smtClean="0"/>
              <a:t>аранжманот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2" y="1113809"/>
            <a:ext cx="9615815" cy="2862322"/>
          </a:xfrm>
          <a:prstGeom prst="rect">
            <a:avLst/>
          </a:prstGeom>
        </p:spPr>
        <p:txBody>
          <a:bodyPr wrap="square">
            <a:spAutoFit/>
          </a:bodyPr>
          <a:lstStyle/>
          <a:p>
            <a:r>
              <a:rPr lang="mk-MK" b="1" dirty="0"/>
              <a:t>ПРОГРАМА НА ПАКЕТ АРАНЖМАНОТ</a:t>
            </a:r>
          </a:p>
          <a:p>
            <a:r>
              <a:rPr lang="mk-MK" dirty="0"/>
              <a:t> </a:t>
            </a:r>
          </a:p>
          <a:p>
            <a:r>
              <a:rPr lang="mk-MK" dirty="0"/>
              <a:t>(ЛОГО НА ОРГАНИЗАТОРОТ НА ПАКЕТ АРАНЖМАНОТ)</a:t>
            </a:r>
          </a:p>
          <a:p>
            <a:r>
              <a:rPr lang="mk-MK" dirty="0"/>
              <a:t>  </a:t>
            </a:r>
          </a:p>
          <a:p>
            <a:pPr marL="285750" indent="-285750">
              <a:buFont typeface="Arial" panose="020B0604020202020204" pitchFamily="34" charset="0"/>
              <a:buChar char="•"/>
            </a:pPr>
            <a:r>
              <a:rPr lang="mk-MK" dirty="0" smtClean="0"/>
              <a:t>Дата </a:t>
            </a:r>
            <a:r>
              <a:rPr lang="mk-MK" dirty="0"/>
              <a:t>и место на поаѓање....податок до </a:t>
            </a:r>
            <a:r>
              <a:rPr lang="mk-MK" dirty="0" smtClean="0"/>
              <a:t>ноќевање</a:t>
            </a:r>
            <a:endParaRPr lang="mk-MK" dirty="0"/>
          </a:p>
          <a:p>
            <a:pPr marL="285750" lvl="0" indent="-285750">
              <a:buFont typeface="Arial" panose="020B0604020202020204" pitchFamily="34" charset="0"/>
              <a:buChar char="•"/>
            </a:pPr>
            <a:r>
              <a:rPr lang="mk-MK" dirty="0"/>
              <a:t>Втор 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Трет </a:t>
            </a:r>
            <a:r>
              <a:rPr lang="mk-MK" dirty="0"/>
              <a:t>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Четврт </a:t>
            </a:r>
            <a:r>
              <a:rPr lang="mk-MK" dirty="0"/>
              <a:t>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Податок </a:t>
            </a:r>
            <a:r>
              <a:rPr lang="mk-MK" dirty="0"/>
              <a:t>за заминување на групата/завршеток на програмата</a:t>
            </a:r>
          </a:p>
          <a:p>
            <a:pPr algn="just"/>
            <a:endParaRPr lang="ru-RU" dirty="0"/>
          </a:p>
        </p:txBody>
      </p:sp>
      <p:pic>
        <p:nvPicPr>
          <p:cNvPr id="5" name="Picture 4">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3151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3901646" cy="369332"/>
          </a:xfrm>
          <a:prstGeom prst="rect">
            <a:avLst/>
          </a:prstGeom>
          <a:noFill/>
        </p:spPr>
        <p:txBody>
          <a:bodyPr wrap="none" rtlCol="0">
            <a:spAutoFit/>
          </a:bodyPr>
          <a:lstStyle/>
          <a:p>
            <a:r>
              <a:rPr lang="en-GB" b="1" dirty="0" smtClean="0"/>
              <a:t>4</a:t>
            </a:r>
            <a:r>
              <a:rPr lang="en-GB" b="1" dirty="0"/>
              <a:t>. </a:t>
            </a:r>
            <a:r>
              <a:rPr lang="ru-RU" b="1" dirty="0"/>
              <a:t>Договор со сместувачки капацитет</a:t>
            </a:r>
            <a:endParaRPr lang="mk-MK" b="1" dirty="0"/>
          </a:p>
        </p:txBody>
      </p:sp>
      <p:sp>
        <p:nvSpPr>
          <p:cNvPr id="2" name="Rectangle 1"/>
          <p:cNvSpPr/>
          <p:nvPr/>
        </p:nvSpPr>
        <p:spPr>
          <a:xfrm>
            <a:off x="274367" y="1075907"/>
            <a:ext cx="3157350" cy="4247317"/>
          </a:xfrm>
          <a:prstGeom prst="rect">
            <a:avLst/>
          </a:prstGeom>
        </p:spPr>
        <p:txBody>
          <a:bodyPr wrap="square">
            <a:spAutoFit/>
          </a:bodyPr>
          <a:lstStyle/>
          <a:p>
            <a:r>
              <a:rPr lang="mk-MK" b="1" dirty="0" smtClean="0"/>
              <a:t>ДОГОВОР СО СМЕСТУВАЧКИ КАПАЦИТЕТ</a:t>
            </a:r>
            <a:r>
              <a:rPr lang="en-GB" b="1" dirty="0" smtClean="0"/>
              <a:t>- </a:t>
            </a:r>
            <a:r>
              <a:rPr lang="ru-RU" dirty="0" smtClean="0"/>
              <a:t>склучен </a:t>
            </a:r>
            <a:r>
              <a:rPr lang="ru-RU" dirty="0"/>
              <a:t>пред или за време на престојот со минимум услуга ноќевање со појадок (валиден за периодот на престој на групата)</a:t>
            </a:r>
            <a:endParaRPr lang="mk-MK" b="1" dirty="0"/>
          </a:p>
          <a:p>
            <a:r>
              <a:rPr lang="mk-MK" dirty="0"/>
              <a:t> </a:t>
            </a:r>
          </a:p>
          <a:p>
            <a:r>
              <a:rPr lang="mk-MK" sz="1400" dirty="0"/>
              <a:t>Договорот треба да содржи задолжителен податок за страните (сместувачки капацитет и агенција), податок за видот на договорената услуга (минимум ноќевање со појадок), цена на услугите, период за кој е склучен договорот (валиден за периодот на престој на групата), дата на склучување на договорот.</a:t>
            </a:r>
          </a:p>
          <a:p>
            <a:pPr algn="just"/>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975" y="80351"/>
            <a:ext cx="4915362" cy="62384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881" y="76974"/>
            <a:ext cx="3372687" cy="32945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595" y="3182622"/>
            <a:ext cx="3372687" cy="3136161"/>
          </a:xfrm>
          <a:prstGeom prst="rect">
            <a:avLst/>
          </a:prstGeom>
        </p:spPr>
      </p:pic>
      <p:pic>
        <p:nvPicPr>
          <p:cNvPr id="10" name="Picture 9">
            <a:extLst>
              <a:ext uri="{FF2B5EF4-FFF2-40B4-BE49-F238E27FC236}">
                <a16:creationId xmlns="" xmlns:a16="http://schemas.microsoft.com/office/drawing/2014/main" id="{C0EA0F67-90E7-4F60-950E-4CFEE32A4E4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231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8506944" cy="369332"/>
          </a:xfrm>
          <a:prstGeom prst="rect">
            <a:avLst/>
          </a:prstGeom>
          <a:noFill/>
        </p:spPr>
        <p:txBody>
          <a:bodyPr wrap="none" rtlCol="0">
            <a:spAutoFit/>
          </a:bodyPr>
          <a:lstStyle/>
          <a:p>
            <a:r>
              <a:rPr lang="ru-RU" b="1" dirty="0"/>
              <a:t>5. Решение за категоризација </a:t>
            </a:r>
            <a:r>
              <a:rPr lang="ru-RU" dirty="0"/>
              <a:t>на хотелот валидно за периодот на престој на групата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2550869" y="1718458"/>
            <a:ext cx="7090261" cy="2031325"/>
          </a:xfrm>
          <a:prstGeom prst="rect">
            <a:avLst/>
          </a:prstGeom>
        </p:spPr>
        <p:txBody>
          <a:bodyPr wrap="square">
            <a:spAutoFit/>
          </a:bodyPr>
          <a:lstStyle/>
          <a:p>
            <a:pPr algn="just"/>
            <a:r>
              <a:rPr lang="mk-MK" b="1" dirty="0"/>
              <a:t>РЕШЕНИЕ ЗА КАТЕГОРИЗАЦИЈА НА  СМЕСТУВАЧКИ КАПАЦИТЕТ</a:t>
            </a:r>
          </a:p>
          <a:p>
            <a:pPr algn="just"/>
            <a:r>
              <a:rPr lang="mk-MK" dirty="0"/>
              <a:t> </a:t>
            </a:r>
          </a:p>
          <a:p>
            <a:pPr algn="just"/>
            <a:r>
              <a:rPr lang="mk-MK" dirty="0"/>
              <a:t> </a:t>
            </a:r>
          </a:p>
          <a:p>
            <a:pPr algn="just"/>
            <a:r>
              <a:rPr lang="mk-MK" dirty="0"/>
              <a:t>Решение за категоризација на сместувачки капацитет треба да биде издадено од Влада на Република Македонија, Министерство за економија или Општина (во зависност од видот на сместувачкиот капацитет), валидно за периодот на престој на групата.</a:t>
            </a:r>
            <a:endParaRPr lang="ru-RU" dirty="0"/>
          </a:p>
        </p:txBody>
      </p:sp>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5835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4132285" cy="369332"/>
          </a:xfrm>
          <a:prstGeom prst="rect">
            <a:avLst/>
          </a:prstGeom>
          <a:noFill/>
        </p:spPr>
        <p:txBody>
          <a:bodyPr wrap="none" rtlCol="0">
            <a:spAutoFit/>
          </a:bodyPr>
          <a:lstStyle/>
          <a:p>
            <a:r>
              <a:rPr lang="ru-RU" b="1" dirty="0"/>
              <a:t>6. Фактура од сместувачкиот капацитет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2031325"/>
          </a:xfrm>
          <a:prstGeom prst="rect">
            <a:avLst/>
          </a:prstGeom>
        </p:spPr>
        <p:txBody>
          <a:bodyPr wrap="square">
            <a:spAutoFit/>
          </a:bodyPr>
          <a:lstStyle/>
          <a:p>
            <a:pPr algn="just"/>
            <a:r>
              <a:rPr lang="ru-RU" b="1" dirty="0" smtClean="0"/>
              <a:t>ФАКТУРА ОД СМЕСТУВАЧКИОТ КАПАЦИТЕТ </a:t>
            </a:r>
            <a:r>
              <a:rPr lang="mk-MK" dirty="0"/>
              <a:t> </a:t>
            </a:r>
          </a:p>
          <a:p>
            <a:pPr algn="just"/>
            <a:r>
              <a:rPr lang="mk-MK" dirty="0"/>
              <a:t> </a:t>
            </a:r>
          </a:p>
          <a:p>
            <a:pPr algn="just"/>
            <a:r>
              <a:rPr lang="ru-RU" dirty="0"/>
              <a:t>Фактурата треба да содржи податок за периодот на користената услуга, видот на користената услуга, количина на користена услуга (со одвоен податок за наплатена туристичка такса).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871" y="617837"/>
            <a:ext cx="4532162" cy="5268225"/>
          </a:xfrm>
          <a:prstGeom prst="rect">
            <a:avLst/>
          </a:prstGeom>
        </p:spPr>
      </p:pic>
      <p:pic>
        <p:nvPicPr>
          <p:cNvPr id="7" name="Picture 6">
            <a:extLst>
              <a:ext uri="{FF2B5EF4-FFF2-40B4-BE49-F238E27FC236}">
                <a16:creationId xmlns="" xmlns:a16="http://schemas.microsoft.com/office/drawing/2014/main"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1481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 xmlns:a16="http://schemas.microsoft.com/office/drawing/2014/main" id="{B8963B1D-CF23-4590-B656-57C3FE45F595}"/>
              </a:ext>
            </a:extLst>
          </p:cNvPr>
          <p:cNvSpPr txBox="1"/>
          <p:nvPr/>
        </p:nvSpPr>
        <p:spPr>
          <a:xfrm>
            <a:off x="335493" y="6431170"/>
            <a:ext cx="5646802" cy="369332"/>
          </a:xfrm>
          <a:prstGeom prst="rect">
            <a:avLst/>
          </a:prstGeom>
          <a:noFill/>
        </p:spPr>
        <p:txBody>
          <a:bodyPr wrap="none" rtlCol="0">
            <a:spAutoFit/>
          </a:bodyPr>
          <a:lstStyle/>
          <a:p>
            <a:r>
              <a:rPr lang="ru-RU" b="1" dirty="0"/>
              <a:t>7. Руминг листа </a:t>
            </a:r>
            <a:r>
              <a:rPr lang="ru-RU" dirty="0"/>
              <a:t>или спецификација на гости од хотелот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1754326"/>
          </a:xfrm>
          <a:prstGeom prst="rect">
            <a:avLst/>
          </a:prstGeom>
        </p:spPr>
        <p:txBody>
          <a:bodyPr wrap="square">
            <a:spAutoFit/>
          </a:bodyPr>
          <a:lstStyle/>
          <a:p>
            <a:pPr algn="just"/>
            <a:r>
              <a:rPr lang="mk-MK" b="1" dirty="0"/>
              <a:t>РУМИНГ ЛИСТА ИЛИ СПЕЦИФИКАЦИЈА ОД  СМЕСТУВАЧКИ КАПАЦИТЕТ</a:t>
            </a:r>
          </a:p>
          <a:p>
            <a:pPr algn="just"/>
            <a:r>
              <a:rPr lang="mk-MK" b="1" dirty="0" smtClean="0"/>
              <a:t> </a:t>
            </a:r>
            <a:r>
              <a:rPr lang="mk-MK" dirty="0"/>
              <a:t> </a:t>
            </a:r>
          </a:p>
          <a:p>
            <a:pPr algn="just"/>
            <a:r>
              <a:rPr lang="mk-MK" dirty="0"/>
              <a:t>Руминг листата треба да содржи податок за периодот на користената услуга и податоци за туристите (име и презиме).</a:t>
            </a:r>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2996"/>
            <a:ext cx="4294776" cy="6050692"/>
          </a:xfrm>
          <a:prstGeom prst="rect">
            <a:avLst/>
          </a:prstGeom>
        </p:spPr>
      </p:pic>
      <p:pic>
        <p:nvPicPr>
          <p:cNvPr id="8" name="Picture 7">
            <a:extLst>
              <a:ext uri="{FF2B5EF4-FFF2-40B4-BE49-F238E27FC236}">
                <a16:creationId xmlns="" xmlns:a16="http://schemas.microsoft.com/office/drawing/2014/main"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1378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4198</TotalTime>
  <Words>728</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Myriad Pro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Mevludin Sulejmani</cp:lastModifiedBy>
  <cp:revision>148</cp:revision>
  <dcterms:created xsi:type="dcterms:W3CDTF">2018-04-18T07:13:48Z</dcterms:created>
  <dcterms:modified xsi:type="dcterms:W3CDTF">2018-09-18T11:52:58Z</dcterms:modified>
</cp:coreProperties>
</file>